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61" r:id="rId2"/>
  </p:sldMasterIdLst>
  <p:notesMasterIdLst>
    <p:notesMasterId r:id="rId9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40" r:id="rId51"/>
    <p:sldId id="341" r:id="rId52"/>
    <p:sldId id="342" r:id="rId53"/>
    <p:sldId id="339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43" r:id="rId90"/>
  </p:sldIdLst>
  <p:sldSz cx="9144000" cy="6858000" type="screen4x3"/>
  <p:notesSz cx="6858000" cy="9144000"/>
  <p:embeddedFontLst>
    <p:embeddedFont>
      <p:font typeface="Angsana New" panose="02020603050405020304" pitchFamily="18" charset="-34"/>
      <p:regular r:id="rId92"/>
      <p:bold r:id="rId93"/>
      <p:italic r:id="rId94"/>
      <p:boldItalic r:id="rId95"/>
    </p:embeddedFont>
    <p:embeddedFont>
      <p:font typeface="TH Baijam" panose="02000506000000020004" pitchFamily="2" charset="-34"/>
      <p:regular r:id="rId96"/>
      <p:bold r:id="rId97"/>
      <p:italic r:id="rId98"/>
      <p:boldItalic r:id="rId99"/>
    </p:embeddedFont>
    <p:embeddedFont>
      <p:font typeface="Constantia" panose="02030602050306030303" pitchFamily="18" charset="0"/>
      <p:regular r:id="rId100"/>
      <p:bold r:id="rId101"/>
      <p:italic r:id="rId102"/>
      <p:boldItalic r:id="rId103"/>
    </p:embeddedFont>
    <p:embeddedFont>
      <p:font typeface="TH Niramit AS" panose="02000506000000020004" pitchFamily="2" charset="-34"/>
      <p:regular r:id="rId104"/>
      <p:bold r:id="rId105"/>
      <p:italic r:id="rId106"/>
      <p:boldItalic r:id="rId107"/>
    </p:embeddedFont>
    <p:embeddedFont>
      <p:font typeface="Calibri" panose="020F0502020204030204" pitchFamily="34" charset="0"/>
      <p:regular r:id="rId108"/>
      <p:bold r:id="rId109"/>
      <p:italic r:id="rId110"/>
      <p:boldItalic r:id="rId111"/>
    </p:embeddedFont>
    <p:embeddedFont>
      <p:font typeface="Cordia New" panose="020B0304020202020204" pitchFamily="34" charset="-34"/>
      <p:regular r:id="rId112"/>
      <p:bold r:id="rId113"/>
      <p:italic r:id="rId114"/>
      <p:boldItalic r:id="rId1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11BE90D-119E-4113-9883-BB3CD2BCE4DC}">
  <a:tblStyle styleId="{211BE90D-119E-4113-9883-BB3CD2BCE4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4" autoAdjust="0"/>
  </p:normalViewPr>
  <p:slideViewPr>
    <p:cSldViewPr snapToGrid="0">
      <p:cViewPr>
        <p:scale>
          <a:sx n="60" d="100"/>
          <a:sy n="60" d="100"/>
        </p:scale>
        <p:origin x="-1032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viewProps" Target="viewProps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font" Target="fonts/font21.fntdata"/><Relationship Id="rId16" Type="http://schemas.openxmlformats.org/officeDocument/2006/relationships/slide" Target="slides/slide14.xml"/><Relationship Id="rId107" Type="http://schemas.openxmlformats.org/officeDocument/2006/relationships/font" Target="fonts/font16.fntdata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font" Target="fonts/font11.fntdata"/><Relationship Id="rId110" Type="http://schemas.openxmlformats.org/officeDocument/2006/relationships/font" Target="fonts/font19.fntdata"/><Relationship Id="rId115" Type="http://schemas.openxmlformats.org/officeDocument/2006/relationships/font" Target="fonts/font24.fntdata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font" Target="fonts/font4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font" Target="fonts/font9.fntdata"/><Relationship Id="rId105" Type="http://schemas.openxmlformats.org/officeDocument/2006/relationships/font" Target="fonts/font14.fntdata"/><Relationship Id="rId113" Type="http://schemas.openxmlformats.org/officeDocument/2006/relationships/font" Target="fonts/font22.fntdata"/><Relationship Id="rId118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font" Target="fonts/font2.fntdata"/><Relationship Id="rId98" Type="http://schemas.openxmlformats.org/officeDocument/2006/relationships/font" Target="fonts/font7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font" Target="fonts/font12.fntdata"/><Relationship Id="rId108" Type="http://schemas.openxmlformats.org/officeDocument/2006/relationships/font" Target="fonts/font17.fntdata"/><Relationship Id="rId11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notesMaster" Target="notesMasters/notesMaster1.xml"/><Relationship Id="rId96" Type="http://schemas.openxmlformats.org/officeDocument/2006/relationships/font" Target="fonts/font5.fntdata"/><Relationship Id="rId111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font" Target="fonts/font15.fntdata"/><Relationship Id="rId114" Type="http://schemas.openxmlformats.org/officeDocument/2006/relationships/font" Target="fonts/font23.fntdata"/><Relationship Id="rId119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font" Target="fonts/font3.fntdata"/><Relationship Id="rId99" Type="http://schemas.openxmlformats.org/officeDocument/2006/relationships/font" Target="fonts/font8.fntdata"/><Relationship Id="rId101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font" Target="fonts/font18.fntdata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font" Target="fonts/font6.fntdata"/><Relationship Id="rId104" Type="http://schemas.openxmlformats.org/officeDocument/2006/relationships/font" Target="fonts/font13.fntdata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font" Target="fonts/font1.fntdata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240686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Google Shape;439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5" name="Google Shape;485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7" name="Google Shape;517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0" name="Google Shape;540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7" name="Google Shape;557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0" name="Google Shape;570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578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" name="Google Shape;613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9" name="Google Shape;629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" name="Google Shape;635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641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647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659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1" name="Google Shape;671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7" name="Google Shape;677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3" name="Google Shape;683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9" name="Google Shape;689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5" name="Google Shape;695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1" name="Google Shape;701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7" name="Google Shape;707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6" name="Google Shape;726;p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764;p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2" name="Google Shape;822;p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8" name="Google Shape;828;p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9" name="Google Shape;839;p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5" name="Google Shape;855;p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0" name="Google Shape;870;p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6" name="Google Shape;876;p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p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4" name="Google Shape;914;p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p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2" name="Google Shape;932;p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Google Shape;946;p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7" name="Google Shape;947;p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5" name="Google Shape;965;p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gradFill>
          <a:gsLst>
            <a:gs pos="0">
              <a:srgbClr val="CC99FF"/>
            </a:gs>
            <a:gs pos="25000">
              <a:srgbClr val="CC99FF"/>
            </a:gs>
            <a:gs pos="100000">
              <a:srgbClr val="9966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8275" bIns="0" anchor="b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Clr>
                <a:srgbClr val="6FDE87"/>
              </a:buClr>
              <a:buSzPts val="5600"/>
              <a:buFont typeface="Calibri"/>
              <a:buNone/>
              <a:defRPr sz="5600" b="1" i="0" u="none" strike="noStrike" cap="none">
                <a:solidFill>
                  <a:srgbClr val="6FDE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275" bIns="45700" anchor="t" anchorCtr="0"/>
          <a:lstStyle>
            <a:lvl1pPr marR="45720" lvl="0" algn="r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None/>
              <a:defRPr sz="2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ctr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ctr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None/>
              <a:defRPr sz="2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ctr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ctr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Constantia"/>
              <a:buNone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onstantia"/>
              <a:buNone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0" name="Google Shape;110;p13"/>
          <p:cNvSpPr txBox="1">
            <a:spLocks noGrp="1"/>
          </p:cNvSpPr>
          <p:nvPr>
            <p:ph type="body" idx="1"/>
          </p:nvPr>
        </p:nvSpPr>
        <p:spPr>
          <a:xfrm rot="5400000">
            <a:off x="2377440" y="15240"/>
            <a:ext cx="438912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1" name="Google Shape;111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4"/>
          <p:cNvSpPr txBox="1">
            <a:spLocks noGrp="1"/>
          </p:cNvSpPr>
          <p:nvPr>
            <p:ph type="title"/>
          </p:nvPr>
        </p:nvSpPr>
        <p:spPr>
          <a:xfrm rot="5400000">
            <a:off x="5052218" y="2491583"/>
            <a:ext cx="5211763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6" name="Google Shape;116;p14"/>
          <p:cNvSpPr txBox="1">
            <a:spLocks noGrp="1"/>
          </p:cNvSpPr>
          <p:nvPr>
            <p:ph type="body" idx="1"/>
          </p:nvPr>
        </p:nvSpPr>
        <p:spPr>
          <a:xfrm rot="5400000">
            <a:off x="861219" y="510383"/>
            <a:ext cx="5211763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4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5" name="Google Shape;55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8671" cy="5760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gradFill>
          <a:gsLst>
            <a:gs pos="0">
              <a:srgbClr val="375BEB"/>
            </a:gs>
            <a:gs pos="25000">
              <a:srgbClr val="3C5FD8"/>
            </a:gs>
            <a:gs pos="100000">
              <a:srgbClr val="00137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B6E351"/>
              </a:buClr>
              <a:buSzPts val="5600"/>
              <a:buFont typeface="Calibri"/>
              <a:buNone/>
              <a:defRPr sz="5600" b="1" i="0" u="none" strike="noStrike" cap="none">
                <a:solidFill>
                  <a:srgbClr val="B6E35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/>
          <a:lstStyle>
            <a:lvl1pPr marL="457200" marR="0" lvl="0" indent="-228600" algn="l" rtl="0">
              <a:spcBef>
                <a:spcPts val="440"/>
              </a:spcBef>
              <a:spcAft>
                <a:spcPts val="0"/>
              </a:spcAft>
              <a:buClr>
                <a:schemeClr val="accent3"/>
              </a:buClr>
              <a:buSzPts val="2090"/>
              <a:buFont typeface="Noto Sans Symbols"/>
              <a:buNone/>
              <a:defRPr sz="22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530"/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SzPts val="91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chemeClr val="accent4"/>
              </a:buClr>
              <a:buSzPts val="91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2" name="Google Shape;6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3" name="Google Shape;63;p6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175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02894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02895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body" idx="2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175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02894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02895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9" name="Google Shape;69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0" name="Google Shape;70;p7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1" name="Google Shape;71;p7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ctr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ts val="2280"/>
              <a:buFont typeface="Noto Sans Symbols"/>
              <a:buNone/>
              <a:defRPr sz="2400" b="1" i="0" u="none" strike="noStrike" cap="none">
                <a:solidFill>
                  <a:schemeClr val="dk2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04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04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2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ctr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ts val="2280"/>
              <a:buFont typeface="Noto Sans Symbols"/>
              <a:buNone/>
              <a:defRPr sz="2400" b="1" i="0" u="none" strike="noStrike" cap="none">
                <a:solidFill>
                  <a:schemeClr val="dk2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04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04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6" name="Google Shape;76;p8"/>
          <p:cNvSpPr txBox="1">
            <a:spLocks noGrp="1"/>
          </p:cNvSpPr>
          <p:nvPr>
            <p:ph type="body" idx="3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/>
          <a:lstStyle>
            <a:lvl1pPr marL="457200" marR="0" lvl="0" indent="-361315" algn="l" rtl="0">
              <a:spcBef>
                <a:spcPts val="440"/>
              </a:spcBef>
              <a:spcAft>
                <a:spcPts val="0"/>
              </a:spcAft>
              <a:buClr>
                <a:schemeClr val="accent3"/>
              </a:buClr>
              <a:buSzPts val="2090"/>
              <a:buFont typeface="Noto Sans Symbols"/>
              <a:buChar char="●"/>
              <a:defRPr sz="2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365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0861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94639" algn="l" rtl="0"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04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94639" algn="l" rtl="0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04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7" name="Google Shape;77;p8"/>
          <p:cNvSpPr txBox="1">
            <a:spLocks noGrp="1"/>
          </p:cNvSpPr>
          <p:nvPr>
            <p:ph type="body" idx="4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/>
          <a:lstStyle>
            <a:lvl1pPr marL="457200" marR="0" lvl="0" indent="-361315" algn="l" rtl="0">
              <a:spcBef>
                <a:spcPts val="440"/>
              </a:spcBef>
              <a:spcAft>
                <a:spcPts val="0"/>
              </a:spcAft>
              <a:buClr>
                <a:schemeClr val="accent3"/>
              </a:buClr>
              <a:buSzPts val="2090"/>
              <a:buFont typeface="Noto Sans Symbols"/>
              <a:buChar char="●"/>
              <a:defRPr sz="2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365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0861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94639" algn="l" rtl="0"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04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94639" algn="l" rtl="0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04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8" name="Google Shape;78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9" name="Google Shape;79;p8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3" name="Google Shape;83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5" name="Google Shape;85;p9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8" name="Google Shape;88;p10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9" name="Google Shape;89;p10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libri"/>
              <a:buNone/>
              <a:defRPr sz="2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2" name="Google Shape;92;p11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5" tIns="45700" rIns="1827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SzPts val="1330"/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102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accent3"/>
              </a:buClr>
              <a:buSzPts val="585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accent4"/>
              </a:buClr>
              <a:buSzPts val="585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body" idx="2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/>
          <a:lstStyle>
            <a:lvl1pPr marL="457200" marR="0" lvl="0" indent="-397510" algn="l" rtl="0">
              <a:spcBef>
                <a:spcPts val="560"/>
              </a:spcBef>
              <a:spcAft>
                <a:spcPts val="0"/>
              </a:spcAft>
              <a:buClr>
                <a:schemeClr val="accent3"/>
              </a:buClr>
              <a:buSzPts val="2660"/>
              <a:buFont typeface="Noto Sans Symbols"/>
              <a:buChar char="●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68935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221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3528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68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02895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94" name="Google Shape;94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96" name="Google Shape;96;p1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2"/>
          <p:cNvSpPr/>
          <p:nvPr/>
        </p:nvSpPr>
        <p:spPr>
          <a:xfrm rot="-10380000" flipH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9525" cap="rnd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38500" dir="7500000" sx="98500" sy="100080" kx="100000" algn="tl" rotWithShape="0">
              <a:srgbClr val="000000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99" name="Google Shape;99;p12"/>
          <p:cNvSpPr/>
          <p:nvPr/>
        </p:nvSpPr>
        <p:spPr>
          <a:xfrm rot="-10380000" flipH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>
            <a:solidFill>
              <a:srgbClr val="FFFFFF"/>
            </a:solidFill>
            <a:prstDash val="solid"/>
            <a:bevel/>
            <a:headEnd type="none" w="sm" len="sm"/>
            <a:tailEnd type="none" w="sm" len="sm"/>
          </a:ln>
          <a:effectLst>
            <a:outerShdw blurRad="19685" dist="6350" dir="12900000" algn="tl" rotWithShape="0">
              <a:srgbClr val="000000">
                <a:alpha val="46666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00" name="Google Shape;100;p12"/>
          <p:cNvSpPr txBox="1"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1" name="Google Shape;101;p12"/>
          <p:cNvSpPr txBox="1">
            <a:spLocks noGrp="1"/>
          </p:cNvSpPr>
          <p:nvPr>
            <p:ph type="body" idx="1"/>
          </p:nvPr>
        </p:nvSpPr>
        <p:spPr>
          <a:xfrm>
            <a:off x="609600" y="2828785"/>
            <a:ext cx="2209800" cy="2179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000" tIns="45700" rIns="45700" bIns="45700" anchor="t" anchorCtr="0"/>
          <a:lstStyle>
            <a:lvl1pPr marL="457200" marR="0" lvl="0" indent="-228600" algn="l" rtl="0">
              <a:spcBef>
                <a:spcPts val="250"/>
              </a:spcBef>
              <a:spcAft>
                <a:spcPts val="0"/>
              </a:spcAft>
              <a:buClr>
                <a:schemeClr val="accent3"/>
              </a:buClr>
              <a:buSzPts val="1235"/>
              <a:buFont typeface="Noto Sans Symbols"/>
              <a:buNone/>
              <a:defRPr sz="13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293369" algn="l" rtl="0"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1020"/>
              <a:buFont typeface="Noto Sans Symbols"/>
              <a:buChar char="●"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273050" algn="l" rtl="0"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Noto Sans Symbols"/>
              <a:buChar char="●"/>
              <a:defRPr sz="1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65747" algn="l" rtl="0">
              <a:spcBef>
                <a:spcPts val="180"/>
              </a:spcBef>
              <a:spcAft>
                <a:spcPts val="0"/>
              </a:spcAft>
              <a:buClr>
                <a:schemeClr val="accent3"/>
              </a:buClr>
              <a:buSzPts val="585"/>
              <a:buFont typeface="Noto Sans Symbols"/>
              <a:buChar char="●"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65747" algn="l" rtl="0">
              <a:spcBef>
                <a:spcPts val="180"/>
              </a:spcBef>
              <a:spcAft>
                <a:spcPts val="0"/>
              </a:spcAft>
              <a:buClr>
                <a:schemeClr val="accent4"/>
              </a:buClr>
              <a:buSzPts val="585"/>
              <a:buFont typeface="Noto Sans Symbols"/>
              <a:buChar char="●"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02" name="Google Shape;102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03" name="Google Shape;103;p12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04" name="Google Shape;104;p12"/>
          <p:cNvSpPr txBox="1">
            <a:spLocks noGrp="1"/>
          </p:cNvSpPr>
          <p:nvPr>
            <p:ph type="sldNum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12"/>
          <p:cNvSpPr>
            <a:spLocks noGrp="1"/>
          </p:cNvSpPr>
          <p:nvPr>
            <p:ph type="pic" idx="2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lt2"/>
          </a:solidFill>
          <a:ln w="9525" cap="rnd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3"/>
              </a:buClr>
              <a:buSzPts val="304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06" name="Google Shape;106;p12"/>
          <p:cNvSpPr/>
          <p:nvPr/>
        </p:nvSpPr>
        <p:spPr>
          <a:xfrm rot="10800000" flipH="1">
            <a:off x="-9525" y="5816600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275EA3">
                  <a:alpha val="44705"/>
                </a:srgbClr>
              </a:gs>
              <a:gs pos="100000">
                <a:srgbClr val="35D75D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07" name="Google Shape;107;p12"/>
          <p:cNvSpPr/>
          <p:nvPr/>
        </p:nvSpPr>
        <p:spPr>
          <a:xfrm rot="10800000" flipH="1">
            <a:off x="4381500" y="6219825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35A350">
                  <a:alpha val="29803"/>
                </a:srgbClr>
              </a:gs>
              <a:gs pos="80000">
                <a:srgbClr val="2270D2">
                  <a:alpha val="44705"/>
                </a:srgbClr>
              </a:gs>
              <a:gs pos="100000">
                <a:srgbClr val="2270D2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65000" sy="65000" flip="none" algn="tl"/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-9525" y="-7144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6600CC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4381500" y="-7144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9A0025"/>
              </a:gs>
              <a:gs pos="50000">
                <a:srgbClr val="E00036"/>
              </a:gs>
              <a:gs pos="100000">
                <a:srgbClr val="FF004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" name="Google Shape;12;p1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7" name="Google Shape;17;p1"/>
          <p:cNvGrpSpPr/>
          <p:nvPr/>
        </p:nvGrpSpPr>
        <p:grpSpPr>
          <a:xfrm>
            <a:off x="-29294" y="-16113"/>
            <a:ext cx="9198255" cy="1086266"/>
            <a:chOff x="-29322" y="-1971"/>
            <a:chExt cx="9198255" cy="1086266"/>
          </a:xfrm>
        </p:grpSpPr>
        <p:sp>
          <p:nvSpPr>
            <p:cNvPr id="18" name="Google Shape;18;p1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avLst/>
              <a:gdLst/>
              <a:ahLst/>
              <a:cxnLst/>
              <a:rect l="l" t="t" r="r" b="b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 cmpd="sng">
              <a:solidFill>
                <a:srgbClr val="4FB6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19" name="Google Shape;19;p1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avLst/>
              <a:gdLst/>
              <a:ahLst/>
              <a:cxnLst/>
              <a:rect l="l" t="t" r="r" b="b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  <p:pic>
        <p:nvPicPr>
          <p:cNvPr id="20" name="Google Shape;2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518671" cy="57606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" name="Google Shape;21;p1"/>
          <p:cNvGrpSpPr/>
          <p:nvPr/>
        </p:nvGrpSpPr>
        <p:grpSpPr>
          <a:xfrm>
            <a:off x="0" y="6589220"/>
            <a:ext cx="9144000" cy="268780"/>
            <a:chOff x="0" y="4218582"/>
            <a:chExt cx="9144000" cy="537560"/>
          </a:xfrm>
        </p:grpSpPr>
        <p:sp>
          <p:nvSpPr>
            <p:cNvPr id="22" name="Google Shape;22;p1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23" name="Google Shape;23;p1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24" name="Google Shape;24;p1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25" name="Google Shape;25;p1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26" name="Google Shape;26;p1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27" name="Google Shape;27;p1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>
            <a:alphaModFix/>
          </a:blip>
          <a:tile tx="0" ty="0" sx="65000" sy="65000" flip="none" algn="tl"/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"/>
          <p:cNvSpPr/>
          <p:nvPr/>
        </p:nvSpPr>
        <p:spPr>
          <a:xfrm>
            <a:off x="-9525" y="-7144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6600CC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81500" y="-7144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9A0025"/>
              </a:gs>
              <a:gs pos="50000">
                <a:srgbClr val="E00036"/>
              </a:gs>
              <a:gs pos="100000">
                <a:srgbClr val="FF004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4" name="Google Shape;34;p3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38" name="Google Shape;38;p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-29294" y="-16113"/>
            <a:ext cx="9198255" cy="1086266"/>
            <a:chOff x="-29322" y="-1971"/>
            <a:chExt cx="9198255" cy="1086266"/>
          </a:xfrm>
        </p:grpSpPr>
        <p:sp>
          <p:nvSpPr>
            <p:cNvPr id="40" name="Google Shape;40;p3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avLst/>
              <a:gdLst/>
              <a:ahLst/>
              <a:cxnLst/>
              <a:rect l="l" t="t" r="r" b="b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 cmpd="sng">
              <a:solidFill>
                <a:srgbClr val="4FB6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1" name="Google Shape;41;p3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avLst/>
              <a:gdLst/>
              <a:ahLst/>
              <a:cxnLst/>
              <a:rect l="l" t="t" r="r" b="b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  <p:pic>
        <p:nvPicPr>
          <p:cNvPr id="42" name="Google Shape;42;p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518671" cy="57606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" name="Google Shape;43;p3"/>
          <p:cNvGrpSpPr/>
          <p:nvPr/>
        </p:nvGrpSpPr>
        <p:grpSpPr>
          <a:xfrm>
            <a:off x="0" y="6589220"/>
            <a:ext cx="9144000" cy="268780"/>
            <a:chOff x="0" y="4218582"/>
            <a:chExt cx="9144000" cy="537560"/>
          </a:xfrm>
        </p:grpSpPr>
        <p:sp>
          <p:nvSpPr>
            <p:cNvPr id="44" name="Google Shape;44;p3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5" name="Google Shape;45;p3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6" name="Google Shape;46;p3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7" name="Google Shape;47;p3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8" name="Google Shape;48;p3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9" name="Google Shape;49;p3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5"/>
          <p:cNvSpPr/>
          <p:nvPr/>
        </p:nvSpPr>
        <p:spPr>
          <a:xfrm>
            <a:off x="1367643" y="1611814"/>
            <a:ext cx="6408712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1" cap="none" dirty="0" err="1">
                <a:solidFill>
                  <a:srgbClr val="FFFF00"/>
                </a:solidFill>
                <a:latin typeface="TH Baijam" panose="02000506000000020004" pitchFamily="2" charset="-34"/>
                <a:cs typeface="TH Baijam" panose="02000506000000020004" pitchFamily="2" charset="-34"/>
                <a:sym typeface="Arial"/>
              </a:rPr>
              <a:t>กิจกรรมที่</a:t>
            </a:r>
            <a:r>
              <a:rPr lang="en-US" sz="7200" b="1" cap="none" dirty="0">
                <a:solidFill>
                  <a:srgbClr val="FFFF00"/>
                </a:solidFill>
                <a:latin typeface="TH Baijam" panose="02000506000000020004" pitchFamily="2" charset="-34"/>
                <a:cs typeface="TH Baijam" panose="02000506000000020004" pitchFamily="2" charset="-34"/>
                <a:sym typeface="Arial"/>
              </a:rPr>
              <a:t> 7</a:t>
            </a:r>
            <a:endParaRPr sz="7200" b="1" cap="none" dirty="0">
              <a:solidFill>
                <a:srgbClr val="FFFF00"/>
              </a:solidFill>
              <a:latin typeface="TH Baijam" panose="02000506000000020004" pitchFamily="2" charset="-34"/>
              <a:cs typeface="TH Baijam" panose="02000506000000020004" pitchFamily="2" charset="-34"/>
              <a:sym typeface="Arial"/>
            </a:endParaRPr>
          </a:p>
        </p:txBody>
      </p:sp>
      <p:sp>
        <p:nvSpPr>
          <p:cNvPr id="125" name="Google Shape;125;p15"/>
          <p:cNvSpPr/>
          <p:nvPr/>
        </p:nvSpPr>
        <p:spPr>
          <a:xfrm>
            <a:off x="3040970" y="2506975"/>
            <a:ext cx="3062057" cy="1631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1">
                <a:solidFill>
                  <a:srgbClr val="FFFF00"/>
                </a:solidFill>
                <a:latin typeface="TH Baijam" panose="02000506000000020004" pitchFamily="2" charset="-34"/>
                <a:ea typeface="Constantia"/>
                <a:cs typeface="TH Baijam" panose="02000506000000020004" pitchFamily="2" charset="-34"/>
                <a:sym typeface="Constantia"/>
              </a:rPr>
              <a:t>ฟังก์ชัน</a:t>
            </a:r>
            <a:endParaRPr sz="7200" b="1">
              <a:solidFill>
                <a:srgbClr val="FFFF00"/>
              </a:solidFill>
              <a:latin typeface="TH Baijam" panose="02000506000000020004" pitchFamily="2" charset="-34"/>
              <a:ea typeface="Constantia"/>
              <a:cs typeface="TH Baijam" panose="02000506000000020004" pitchFamily="2" charset="-34"/>
              <a:sym typeface="Constantia"/>
            </a:endParaRPr>
          </a:p>
        </p:txBody>
      </p:sp>
      <p:sp>
        <p:nvSpPr>
          <p:cNvPr id="126" name="Google Shape;126;p15"/>
          <p:cNvSpPr/>
          <p:nvPr/>
        </p:nvSpPr>
        <p:spPr>
          <a:xfrm>
            <a:off x="2919273" y="3753470"/>
            <a:ext cx="3305451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>
                <a:solidFill>
                  <a:schemeClr val="lt1"/>
                </a:solidFill>
                <a:latin typeface="TH Baijam" panose="02000506000000020004" pitchFamily="2" charset="-34"/>
                <a:ea typeface="Constantia"/>
                <a:cs typeface="TH Baijam" panose="02000506000000020004" pitchFamily="2" charset="-34"/>
                <a:sym typeface="Constantia"/>
              </a:rPr>
              <a:t>(Function)</a:t>
            </a:r>
            <a:endParaRPr sz="7200" dirty="0">
              <a:latin typeface="TH Baijam" panose="02000506000000020004" pitchFamily="2" charset="-34"/>
              <a:cs typeface="TH Baijam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4"/>
          <p:cNvSpPr txBox="1"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en-US" sz="5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ใบกิจกรรมที่</a:t>
            </a:r>
            <a:r>
              <a:rPr lang="en-US" sz="5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7.1 </a:t>
            </a:r>
            <a:r>
              <a:rPr lang="en-US" sz="5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ฟังก์ชัน</a:t>
            </a:r>
            <a:endParaRPr sz="5000" b="1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 txBox="1">
            <a:spLocks noGrp="1"/>
          </p:cNvSpPr>
          <p:nvPr>
            <p:ph type="title"/>
          </p:nvPr>
        </p:nvSpPr>
        <p:spPr>
          <a:xfrm>
            <a:off x="638734" y="-157655"/>
            <a:ext cx="8229600" cy="1674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28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 </a:t>
            </a:r>
            <a:r>
              <a:rPr lang="en-US" sz="28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จากโปรแกรมให้ระบุว่าชื่อฟังก์ชันมาตรฐานและฟังก์ชัน</a:t>
            </a:r>
            <a:r>
              <a:rPr lang="en-US" sz="28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/>
            </a:r>
            <a:br>
              <a:rPr lang="en-US" sz="28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28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</a:t>
            </a:r>
            <a:r>
              <a:rPr lang="en-US" sz="28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ที่สร้างเอง</a:t>
            </a:r>
            <a:r>
              <a:rPr lang="en-US" sz="28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28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พร้อมระบุว่าเป็นประเภทใด</a:t>
            </a:r>
            <a:endParaRPr sz="2800" b="1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215" name="Google Shape;215;p25"/>
          <p:cNvGraphicFramePr/>
          <p:nvPr>
            <p:extLst>
              <p:ext uri="{D42A27DB-BD31-4B8C-83A1-F6EECF244321}">
                <p14:modId xmlns:p14="http://schemas.microsoft.com/office/powerpoint/2010/main" val="3346957543"/>
              </p:ext>
            </p:extLst>
          </p:nvPr>
        </p:nvGraphicFramePr>
        <p:xfrm>
          <a:off x="681442" y="1555575"/>
          <a:ext cx="7992875" cy="5061558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2208550"/>
                <a:gridCol w="1801025"/>
                <a:gridCol w="1932500"/>
                <a:gridCol w="1025400"/>
                <a:gridCol w="1025400"/>
              </a:tblGrid>
              <a:tr h="42287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b="1" u="none" strike="noStrike" cap="none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code</a:t>
                      </a:r>
                      <a:endParaRPr sz="3600" b="1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ชื่อฟังก์ชันมาตรฐาน</a:t>
                      </a:r>
                      <a:endParaRPr sz="2000" b="1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ชื่อฟังก์ชันสร้างเอง</a:t>
                      </a:r>
                      <a:endParaRPr sz="2000" b="1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ประเภทฟังก์ชัน</a:t>
                      </a:r>
                      <a:endParaRPr sz="2000" b="1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41135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คืนค่า</a:t>
                      </a:r>
                      <a:endParaRPr sz="2000" b="1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ไม่คืนค่า</a:t>
                      </a:r>
                      <a:endParaRPr sz="2000" b="1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828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def hello1(name):</a:t>
                      </a:r>
                      <a:endParaRPr sz="1400" u="none" strike="noStrike" cap="none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  print('สวัสดี', name)</a:t>
                      </a:r>
                      <a:endParaRPr sz="1400" u="none" strike="noStrike" cap="none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hello1('ประวิทย์')</a:t>
                      </a:r>
                      <a:endParaRPr sz="1400" u="none" strike="noStrike" cap="none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04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 = 1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y = 2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def plus(a,b):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print(a+b)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plus(x,y)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97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 = 1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y = 2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def minus(a,b):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return a-b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print(minus(x,y))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pic>
        <p:nvPicPr>
          <p:cNvPr id="216" name="Google Shape;216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85750" cy="31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85750" cy="31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85750" cy="31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85750" cy="31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85750" cy="31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85750" cy="31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6" name="Google Shape;226;p26"/>
          <p:cNvGraphicFramePr/>
          <p:nvPr/>
        </p:nvGraphicFramePr>
        <p:xfrm>
          <a:off x="539552" y="1784716"/>
          <a:ext cx="7992875" cy="4484424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2208550"/>
                <a:gridCol w="1801025"/>
                <a:gridCol w="1932500"/>
                <a:gridCol w="1025400"/>
                <a:gridCol w="1025400"/>
              </a:tblGrid>
              <a:tr h="42287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code</a:t>
                      </a:r>
                      <a:endParaRPr sz="36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0" marR="95250" marT="47625" marB="476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ชื่อฟังก์ชันมาตรฐาน</a:t>
                      </a:r>
                      <a:endParaRPr sz="2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0" marR="95250" marT="47625" marB="476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ชื่อฟังก์ชันสร้างเอง</a:t>
                      </a:r>
                      <a:endParaRPr sz="2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0" marR="95250" marT="47625" marB="476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ประเภทฟังก์ชัน</a:t>
                      </a:r>
                      <a:endParaRPr sz="2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0" marR="95250" marT="47625" marB="476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409025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คืนค่า</a:t>
                      </a:r>
                      <a:endParaRPr sz="2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ไม่คืนค่า</a:t>
                      </a:r>
                      <a:endParaRPr sz="2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828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 = int(input())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y = int(input())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def areasq(a,b):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return a*b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print(areasq(x,y))</a:t>
                      </a:r>
                      <a:endParaRPr/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04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 = int(input())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y = int(input())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def areatri(a,b):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print(a*b/2)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areatri(x,y)</a:t>
                      </a:r>
                      <a:endParaRPr/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227" name="Google Shape;227;p26"/>
          <p:cNvSpPr txBox="1"/>
          <p:nvPr/>
        </p:nvSpPr>
        <p:spPr>
          <a:xfrm>
            <a:off x="515340" y="-119851"/>
            <a:ext cx="8229600" cy="1674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 </a:t>
            </a:r>
            <a:r>
              <a:rPr lang="en-US" sz="2800" b="1" dirty="0" err="1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จากโปรแกรมให้ระบุว่าชื่อฟังก์ชันมาตรฐานและฟังก์ชัน</a:t>
            </a: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/>
            </a:r>
            <a:b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</a:b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</a:t>
            </a:r>
            <a:r>
              <a:rPr lang="en-US" sz="2800" b="1" dirty="0" err="1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ที่สร้างเอง</a:t>
            </a: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2800" b="1" dirty="0" err="1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พร้อมระบุว่าเป็นประเภทใด</a:t>
            </a: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(</a:t>
            </a:r>
            <a:r>
              <a:rPr lang="en-US" sz="2800" b="1" dirty="0" err="1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ต่อ</a:t>
            </a: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</a:t>
            </a:r>
            <a:endParaRPr sz="2800" b="1" dirty="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7"/>
          <p:cNvSpPr txBox="1">
            <a:spLocks noGrp="1"/>
          </p:cNvSpPr>
          <p:nvPr>
            <p:ph type="title"/>
          </p:nvPr>
        </p:nvSpPr>
        <p:spPr>
          <a:xfrm>
            <a:off x="446856" y="242000"/>
            <a:ext cx="8229600" cy="1674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 </a:t>
            </a:r>
            <a:r>
              <a:rPr lang="en-US" sz="36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ให้นักเรียนออกแบบและเขียนโปรแกรมต่อไปนี้</a:t>
            </a:r>
            <a:r>
              <a:rPr lang="en-US" sz="36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      </a:t>
            </a:r>
            <a:br>
              <a:rPr lang="en-US" sz="36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36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</a:t>
            </a:r>
            <a:r>
              <a:rPr lang="en-US" sz="36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ตามขั้นตอนการแก้ปัญหา</a:t>
            </a:r>
            <a:endParaRPr sz="3600" b="1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33" name="Google Shape;233;p27"/>
          <p:cNvSpPr/>
          <p:nvPr/>
        </p:nvSpPr>
        <p:spPr>
          <a:xfrm>
            <a:off x="518864" y="2132856"/>
            <a:ext cx="8589640" cy="317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2.1 คำนวณพื้นที่สามเหลี่ยมและสี่เหลี่ยม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2.1.1 การวิเคราะห์และกำหนดรายละเอียดของปัญหา มีดังนี้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       1) ข้อมูลเข้า  คือ........................................ 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      2) ข้อมูลออก คือ....................................... 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8" name="Google Shape;238;p28"/>
          <p:cNvGraphicFramePr/>
          <p:nvPr/>
        </p:nvGraphicFramePr>
        <p:xfrm>
          <a:off x="611560" y="2276870"/>
          <a:ext cx="8064900" cy="1970385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ความยาวฐาน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ความสูง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ความกว้าง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ความยาว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พื้นที่สามเหลี่ยม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พื้นที่สี่เหลี่ยม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239" name="Google Shape;239;p28"/>
          <p:cNvSpPr/>
          <p:nvPr/>
        </p:nvSpPr>
        <p:spPr>
          <a:xfrm>
            <a:off x="611560" y="1431449"/>
            <a:ext cx="773160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วิธีการตรวจสอบ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(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สมมติข้อมูลอย่างน้อย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2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ชุด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9"/>
          <p:cNvSpPr/>
          <p:nvPr/>
        </p:nvSpPr>
        <p:spPr>
          <a:xfrm>
            <a:off x="457200" y="2305616"/>
            <a:ext cx="8435280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2.1.2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การวางแผนการแก้ปัญหา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-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จำนวนฟังก์ชัน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...................................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-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ชื่อฟังก์ชันและชนิด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............................	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0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รหัสลำลองหรือผังงานมีดังนี้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51" name="Google Shape;251;p30"/>
          <p:cNvSpPr/>
          <p:nvPr/>
        </p:nvSpPr>
        <p:spPr>
          <a:xfrm>
            <a:off x="539552" y="1556792"/>
            <a:ext cx="8208912" cy="4752528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1"/>
          <p:cNvSpPr txBox="1">
            <a:spLocks noGrp="1"/>
          </p:cNvSpPr>
          <p:nvPr>
            <p:ph type="title"/>
          </p:nvPr>
        </p:nvSpPr>
        <p:spPr>
          <a:xfrm>
            <a:off x="518864" y="77383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2.1.3)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ให้นักเรียนเขียนโปรแกรมตามที่ออกแบบไว้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 </a:t>
            </a:r>
            <a:b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   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และตรวจสอบและประเมินผล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57" name="Google Shape;257;p31"/>
          <p:cNvSpPr/>
          <p:nvPr/>
        </p:nvSpPr>
        <p:spPr>
          <a:xfrm>
            <a:off x="539552" y="1916832"/>
            <a:ext cx="8208912" cy="4608512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2"/>
          <p:cNvSpPr txBox="1">
            <a:spLocks noGrp="1"/>
          </p:cNvSpPr>
          <p:nvPr>
            <p:ph type="title"/>
          </p:nvPr>
        </p:nvSpPr>
        <p:spPr>
          <a:xfrm>
            <a:off x="456953" y="68462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2.2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เขียนโปรแกรมเพื่อแปลงหน่วยนับจาก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เซนติเมตร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</a:t>
            </a:r>
            <a:b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ไปเป็น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นิ้ว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เมตร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และวา</a:t>
            </a:r>
            <a:endParaRPr sz="4000" b="1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63" name="Google Shape;263;p32"/>
          <p:cNvSpPr txBox="1"/>
          <p:nvPr/>
        </p:nvSpPr>
        <p:spPr>
          <a:xfrm>
            <a:off x="1907704" y="2651761"/>
            <a:ext cx="661270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ข้อมูลเข้า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คือ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.............................................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64" name="Google Shape;264;p32"/>
          <p:cNvSpPr txBox="1"/>
          <p:nvPr/>
        </p:nvSpPr>
        <p:spPr>
          <a:xfrm>
            <a:off x="1852631" y="3359647"/>
            <a:ext cx="683392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ข้อมูลออก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คือ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.............................................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65" name="Google Shape;265;p32"/>
          <p:cNvSpPr txBox="1"/>
          <p:nvPr/>
        </p:nvSpPr>
        <p:spPr>
          <a:xfrm>
            <a:off x="948268" y="1935734"/>
            <a:ext cx="788869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2.2.1)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การวิเคราะห์และกำหนดรายละเอียดของปัญหา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3"/>
          <p:cNvSpPr txBox="1"/>
          <p:nvPr/>
        </p:nvSpPr>
        <p:spPr>
          <a:xfrm flipH="1">
            <a:off x="461004" y="1988840"/>
            <a:ext cx="528287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วิธีการตรวจสอบความถูกต้อง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272" name="Google Shape;272;p33"/>
          <p:cNvGraphicFramePr/>
          <p:nvPr/>
        </p:nvGraphicFramePr>
        <p:xfrm>
          <a:off x="457200" y="2996952"/>
          <a:ext cx="8229600" cy="1528743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เซนติเมตร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นิ้ว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เมตร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วา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	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แบ่งผู้เรียนเป็นกลุ่มๆ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ละ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4 </a:t>
            </a:r>
            <a:r>
              <a:rPr lang="en-US" sz="4000" b="0" i="0" u="none" strike="noStrike" cap="none" dirty="0" err="1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คน</a:t>
            </a:r>
            <a:r>
              <a:rPr lang="th-TH" sz="4000" b="0" i="0" u="none" strike="noStrike" cap="none" dirty="0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หรือตามความเหมาะสม</a:t>
            </a:r>
            <a:r>
              <a:rPr lang="en-US" sz="4000" b="0" i="0" u="none" strike="noStrike" cap="none" dirty="0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และสุ่มผู้เรียน</a:t>
            </a:r>
            <a:r>
              <a:rPr lang="en-US" sz="4000" b="0" i="0" u="none" strike="noStrike" cap="none" dirty="0" err="1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ในแต่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ละกลุ่มออกมากลุ่มละ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1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คน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861504" y="3216483"/>
            <a:ext cx="4127628" cy="3356944"/>
            <a:chOff x="1861504" y="3216483"/>
            <a:chExt cx="4127628" cy="3356944"/>
          </a:xfrm>
        </p:grpSpPr>
        <p:grpSp>
          <p:nvGrpSpPr>
            <p:cNvPr id="2" name="Group 1"/>
            <p:cNvGrpSpPr/>
            <p:nvPr/>
          </p:nvGrpSpPr>
          <p:grpSpPr>
            <a:xfrm>
              <a:off x="4676259" y="3720258"/>
              <a:ext cx="1312873" cy="1173403"/>
              <a:chOff x="1567964" y="4072531"/>
              <a:chExt cx="1312873" cy="1173403"/>
            </a:xfrm>
          </p:grpSpPr>
          <p:grpSp>
            <p:nvGrpSpPr>
              <p:cNvPr id="4" name="กลุ่ม 6"/>
              <p:cNvGrpSpPr/>
              <p:nvPr/>
            </p:nvGrpSpPr>
            <p:grpSpPr>
              <a:xfrm>
                <a:off x="1567964" y="4072531"/>
                <a:ext cx="448777" cy="880699"/>
                <a:chOff x="1043608" y="4869160"/>
                <a:chExt cx="648072" cy="1271803"/>
              </a:xfrm>
            </p:grpSpPr>
            <p:sp>
              <p:nvSpPr>
                <p:cNvPr id="5" name="แผนผังลำดับงาน: แยก 1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" name="วงรี 2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" name="กลุ่ม 10"/>
              <p:cNvGrpSpPr/>
              <p:nvPr/>
            </p:nvGrpSpPr>
            <p:grpSpPr>
              <a:xfrm>
                <a:off x="2144028" y="4072531"/>
                <a:ext cx="448777" cy="880699"/>
                <a:chOff x="1043608" y="4869160"/>
                <a:chExt cx="648072" cy="1271803"/>
              </a:xfrm>
            </p:grpSpPr>
            <p:sp>
              <p:nvSpPr>
                <p:cNvPr id="8" name="แผนผังลำดับงาน: แยก 11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" name="วงรี 12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10" name="กลุ่ม 13"/>
              <p:cNvGrpSpPr/>
              <p:nvPr/>
            </p:nvGrpSpPr>
            <p:grpSpPr>
              <a:xfrm>
                <a:off x="1819992" y="4365235"/>
                <a:ext cx="448777" cy="880699"/>
                <a:chOff x="1043608" y="4869160"/>
                <a:chExt cx="648072" cy="1271803"/>
              </a:xfrm>
            </p:grpSpPr>
            <p:sp>
              <p:nvSpPr>
                <p:cNvPr id="11" name="แผนผังลำดับงาน: แยก 14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2" name="วงรี 15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13" name="กลุ่ม 16"/>
              <p:cNvGrpSpPr/>
              <p:nvPr/>
            </p:nvGrpSpPr>
            <p:grpSpPr>
              <a:xfrm>
                <a:off x="2432060" y="4360563"/>
                <a:ext cx="448777" cy="880699"/>
                <a:chOff x="1043608" y="4869160"/>
                <a:chExt cx="648072" cy="1271803"/>
              </a:xfrm>
            </p:grpSpPr>
            <p:sp>
              <p:nvSpPr>
                <p:cNvPr id="14" name="แผนผังลำดับงาน: แยก 17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5" name="วงรี 18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1966877" y="3756581"/>
              <a:ext cx="1312873" cy="1173403"/>
              <a:chOff x="1567964" y="4072531"/>
              <a:chExt cx="1312873" cy="1173403"/>
            </a:xfrm>
          </p:grpSpPr>
          <p:grpSp>
            <p:nvGrpSpPr>
              <p:cNvPr id="18" name="กลุ่ม 6"/>
              <p:cNvGrpSpPr/>
              <p:nvPr/>
            </p:nvGrpSpPr>
            <p:grpSpPr>
              <a:xfrm>
                <a:off x="1567964" y="4072531"/>
                <a:ext cx="448777" cy="880699"/>
                <a:chOff x="1043608" y="4869160"/>
                <a:chExt cx="648072" cy="1271803"/>
              </a:xfrm>
            </p:grpSpPr>
            <p:sp>
              <p:nvSpPr>
                <p:cNvPr id="28" name="แผนผังลำดับงาน: แยก 1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9" name="วงรี 2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19" name="กลุ่ม 10"/>
              <p:cNvGrpSpPr/>
              <p:nvPr/>
            </p:nvGrpSpPr>
            <p:grpSpPr>
              <a:xfrm>
                <a:off x="2144028" y="4072531"/>
                <a:ext cx="448777" cy="880699"/>
                <a:chOff x="1043608" y="4869160"/>
                <a:chExt cx="648072" cy="1271803"/>
              </a:xfrm>
            </p:grpSpPr>
            <p:sp>
              <p:nvSpPr>
                <p:cNvPr id="26" name="แผนผังลำดับงาน: แยก 11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7" name="วงรี 12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0" name="กลุ่ม 13"/>
              <p:cNvGrpSpPr/>
              <p:nvPr/>
            </p:nvGrpSpPr>
            <p:grpSpPr>
              <a:xfrm>
                <a:off x="1819992" y="4365235"/>
                <a:ext cx="448777" cy="880699"/>
                <a:chOff x="1043608" y="4869160"/>
                <a:chExt cx="648072" cy="1271803"/>
              </a:xfrm>
            </p:grpSpPr>
            <p:sp>
              <p:nvSpPr>
                <p:cNvPr id="24" name="แผนผังลำดับงาน: แยก 14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5" name="วงรี 15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1" name="กลุ่ม 16"/>
              <p:cNvGrpSpPr/>
              <p:nvPr/>
            </p:nvGrpSpPr>
            <p:grpSpPr>
              <a:xfrm>
                <a:off x="2432060" y="4360563"/>
                <a:ext cx="448777" cy="880699"/>
                <a:chOff x="1043608" y="4869160"/>
                <a:chExt cx="648072" cy="1271803"/>
              </a:xfrm>
            </p:grpSpPr>
            <p:sp>
              <p:nvSpPr>
                <p:cNvPr id="22" name="แผนผังลำดับงาน: แยก 17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3" name="วงรี 18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  <p:grpSp>
          <p:nvGrpSpPr>
            <p:cNvPr id="30" name="Group 29"/>
            <p:cNvGrpSpPr/>
            <p:nvPr/>
          </p:nvGrpSpPr>
          <p:grpSpPr>
            <a:xfrm>
              <a:off x="3482014" y="4916907"/>
              <a:ext cx="1312873" cy="1173403"/>
              <a:chOff x="1567964" y="4072531"/>
              <a:chExt cx="1312873" cy="1173403"/>
            </a:xfrm>
          </p:grpSpPr>
          <p:grpSp>
            <p:nvGrpSpPr>
              <p:cNvPr id="31" name="กลุ่ม 6"/>
              <p:cNvGrpSpPr/>
              <p:nvPr/>
            </p:nvGrpSpPr>
            <p:grpSpPr>
              <a:xfrm>
                <a:off x="1567964" y="4072531"/>
                <a:ext cx="448777" cy="880699"/>
                <a:chOff x="1043608" y="4869160"/>
                <a:chExt cx="648072" cy="1271803"/>
              </a:xfrm>
            </p:grpSpPr>
            <p:sp>
              <p:nvSpPr>
                <p:cNvPr id="41" name="แผนผังลำดับงาน: แยก 1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2" name="วงรี 2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2" name="กลุ่ม 10"/>
              <p:cNvGrpSpPr/>
              <p:nvPr/>
            </p:nvGrpSpPr>
            <p:grpSpPr>
              <a:xfrm>
                <a:off x="2144028" y="4072531"/>
                <a:ext cx="448777" cy="880699"/>
                <a:chOff x="1043608" y="4869160"/>
                <a:chExt cx="648072" cy="1271803"/>
              </a:xfrm>
            </p:grpSpPr>
            <p:sp>
              <p:nvSpPr>
                <p:cNvPr id="39" name="แผนผังลำดับงาน: แยก 11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0" name="วงรี 12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3" name="กลุ่ม 13"/>
              <p:cNvGrpSpPr/>
              <p:nvPr/>
            </p:nvGrpSpPr>
            <p:grpSpPr>
              <a:xfrm>
                <a:off x="1819992" y="4365235"/>
                <a:ext cx="448777" cy="880699"/>
                <a:chOff x="1043608" y="4869160"/>
                <a:chExt cx="648072" cy="1271803"/>
              </a:xfrm>
            </p:grpSpPr>
            <p:sp>
              <p:nvSpPr>
                <p:cNvPr id="37" name="แผนผังลำดับงาน: แยก 14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8" name="วงรี 15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4" name="กลุ่ม 16"/>
              <p:cNvGrpSpPr/>
              <p:nvPr/>
            </p:nvGrpSpPr>
            <p:grpSpPr>
              <a:xfrm>
                <a:off x="2432060" y="4360563"/>
                <a:ext cx="448777" cy="880699"/>
                <a:chOff x="1043608" y="4869160"/>
                <a:chExt cx="648072" cy="1271803"/>
              </a:xfrm>
            </p:grpSpPr>
            <p:sp>
              <p:nvSpPr>
                <p:cNvPr id="35" name="แผนผังลำดับงาน: แยก 17"/>
                <p:cNvSpPr/>
                <p:nvPr/>
              </p:nvSpPr>
              <p:spPr>
                <a:xfrm>
                  <a:off x="1043608" y="5248011"/>
                  <a:ext cx="648072" cy="892952"/>
                </a:xfrm>
                <a:prstGeom prst="flowChartExtra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6" name="วงรี 18"/>
                <p:cNvSpPr/>
                <p:nvPr/>
              </p:nvSpPr>
              <p:spPr>
                <a:xfrm>
                  <a:off x="1101214" y="4869160"/>
                  <a:ext cx="518458" cy="5184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  <p:sp>
          <p:nvSpPr>
            <p:cNvPr id="3" name="TextBox 2"/>
            <p:cNvSpPr txBox="1"/>
            <p:nvPr/>
          </p:nvSpPr>
          <p:spPr>
            <a:xfrm>
              <a:off x="1861504" y="3294916"/>
              <a:ext cx="13628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Group 1</a:t>
              </a:r>
              <a:endParaRPr lang="th-TH" sz="2400" b="1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626258" y="3216483"/>
              <a:ext cx="13628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Group 2</a:t>
              </a:r>
              <a:endParaRPr lang="th-TH" sz="2400" b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532787" y="6111762"/>
              <a:ext cx="13628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Group 3</a:t>
              </a:r>
              <a:endParaRPr lang="th-TH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4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</a:pPr>
            <a:endParaRPr sz="5000" b="0" i="0" u="none" strike="noStrike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78" name="Google Shape;278;p34"/>
          <p:cNvGraphicFramePr/>
          <p:nvPr/>
        </p:nvGraphicFramePr>
        <p:xfrm>
          <a:off x="457200" y="3525008"/>
          <a:ext cx="8229600" cy="2450435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730425"/>
                <a:gridCol w="3384375"/>
                <a:gridCol w="1080125"/>
                <a:gridCol w="3034675"/>
              </a:tblGrid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ลำดับที่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ชื่อฟังก์ชัน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ชนิด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หน้าที่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279" name="Google Shape;279;p34"/>
          <p:cNvSpPr txBox="1"/>
          <p:nvPr/>
        </p:nvSpPr>
        <p:spPr>
          <a:xfrm>
            <a:off x="789901" y="2006812"/>
            <a:ext cx="510909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2.2.2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การวางแผนในการแก้ปัญหา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80" name="Google Shape;280;p34"/>
          <p:cNvSpPr txBox="1"/>
          <p:nvPr/>
        </p:nvSpPr>
        <p:spPr>
          <a:xfrm>
            <a:off x="1619672" y="2609894"/>
            <a:ext cx="444705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มีจำนวน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..........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ฟังก์ชัน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ดังนี้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5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รหัสลำลองหรือผังงานมีดังนี้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86" name="Google Shape;286;p35"/>
          <p:cNvSpPr/>
          <p:nvPr/>
        </p:nvSpPr>
        <p:spPr>
          <a:xfrm>
            <a:off x="539552" y="1556792"/>
            <a:ext cx="8208912" cy="4752528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6"/>
          <p:cNvSpPr txBox="1">
            <a:spLocks noGrp="1"/>
          </p:cNvSpPr>
          <p:nvPr>
            <p:ph type="title"/>
          </p:nvPr>
        </p:nvSpPr>
        <p:spPr>
          <a:xfrm>
            <a:off x="518864" y="77383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2.2.3)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ให้นักเรียนเขียนโปรแกรมตามที่ออกแบบไว้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 </a:t>
            </a:r>
            <a:b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   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และตรวจสอบและประเมินผล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92" name="Google Shape;292;p36"/>
          <p:cNvSpPr/>
          <p:nvPr/>
        </p:nvSpPr>
        <p:spPr>
          <a:xfrm>
            <a:off x="539552" y="1916832"/>
            <a:ext cx="8208912" cy="4608512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7"/>
          <p:cNvSpPr txBox="1"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2.3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เขียนฟังก์ชันคำนวณอายุ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และแปลงปีเกิด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/>
            </a:r>
            <a:b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จาก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พ.ศ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.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เป็น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ค.ศ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โดยรับค่าปีเกิด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จากผู้ใช้</a:t>
            </a:r>
            <a:endParaRPr sz="4000" b="1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98" name="Google Shape;298;p37"/>
          <p:cNvSpPr txBox="1"/>
          <p:nvPr/>
        </p:nvSpPr>
        <p:spPr>
          <a:xfrm>
            <a:off x="1907704" y="2651761"/>
            <a:ext cx="661270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ข้อมูลเข้า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คือ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.............................................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99" name="Google Shape;299;p37"/>
          <p:cNvSpPr txBox="1"/>
          <p:nvPr/>
        </p:nvSpPr>
        <p:spPr>
          <a:xfrm>
            <a:off x="1852631" y="3359647"/>
            <a:ext cx="683392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ข้อมูลออก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คือ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.............................................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00" name="Google Shape;300;p37"/>
          <p:cNvSpPr txBox="1"/>
          <p:nvPr/>
        </p:nvSpPr>
        <p:spPr>
          <a:xfrm>
            <a:off x="948268" y="1935734"/>
            <a:ext cx="788869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2.3.1)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การวิเคราะห์และกำหนดรายละเอียดของปัญหา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8"/>
          <p:cNvSpPr txBox="1"/>
          <p:nvPr/>
        </p:nvSpPr>
        <p:spPr>
          <a:xfrm flipH="1">
            <a:off x="461004" y="1988840"/>
            <a:ext cx="528287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วิธีการตรวจสอบความถูกต้อง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307" name="Google Shape;307;p38"/>
          <p:cNvGraphicFramePr/>
          <p:nvPr/>
        </p:nvGraphicFramePr>
        <p:xfrm>
          <a:off x="971600" y="2859757"/>
          <a:ext cx="7715175" cy="1528743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2571725"/>
                <a:gridCol w="2571725"/>
                <a:gridCol w="2571725"/>
              </a:tblGrid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พ.ศ. เกิด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อายุ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ค.ศ. เกิด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3" name="Google Shape;313;p39"/>
          <p:cNvGraphicFramePr/>
          <p:nvPr/>
        </p:nvGraphicFramePr>
        <p:xfrm>
          <a:off x="457200" y="3525008"/>
          <a:ext cx="8229600" cy="1970385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730425"/>
                <a:gridCol w="3384375"/>
                <a:gridCol w="1080125"/>
                <a:gridCol w="3034675"/>
              </a:tblGrid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ลำดับที่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ชื่อฟังก์ชัน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ชนิด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หน้าที่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314" name="Google Shape;314;p39"/>
          <p:cNvSpPr txBox="1"/>
          <p:nvPr/>
        </p:nvSpPr>
        <p:spPr>
          <a:xfrm>
            <a:off x="789901" y="2006812"/>
            <a:ext cx="510909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2.3.2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การวางแผนในการแก้ปัญหา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15" name="Google Shape;315;p39"/>
          <p:cNvSpPr txBox="1"/>
          <p:nvPr/>
        </p:nvSpPr>
        <p:spPr>
          <a:xfrm>
            <a:off x="1619672" y="2609894"/>
            <a:ext cx="444705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มีจำนวน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..........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ฟังก์ชัน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ดังนี้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0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รหัสลำลองหรือผังงานมีดังนี้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21" name="Google Shape;321;p40"/>
          <p:cNvSpPr/>
          <p:nvPr/>
        </p:nvSpPr>
        <p:spPr>
          <a:xfrm>
            <a:off x="539552" y="1556792"/>
            <a:ext cx="8208912" cy="4752528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1"/>
          <p:cNvSpPr/>
          <p:nvPr/>
        </p:nvSpPr>
        <p:spPr>
          <a:xfrm>
            <a:off x="539552" y="1916832"/>
            <a:ext cx="8208912" cy="4608512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27" name="Google Shape;327;p41"/>
          <p:cNvSpPr/>
          <p:nvPr/>
        </p:nvSpPr>
        <p:spPr>
          <a:xfrm>
            <a:off x="683568" y="692696"/>
            <a:ext cx="8064896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2.3.3)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ให้นักเรียนเขียนโปรแกรมตามที่ออกแบบไว้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</a:t>
            </a:r>
            <a:b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</a:b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 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ตรวจสอบและประเมินผล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328" name="Google Shape;328;p41"/>
          <p:cNvSpPr txBox="1"/>
          <p:nvPr/>
        </p:nvSpPr>
        <p:spPr>
          <a:xfrm>
            <a:off x="971600" y="2717051"/>
            <a:ext cx="573105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แบบที่</a:t>
            </a:r>
            <a:r>
              <a:rPr lang="en-US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1 </a:t>
            </a:r>
            <a:r>
              <a:rPr lang="en-US" sz="28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ประกาศตัวแปรเพื่อรับค่า</a:t>
            </a:r>
            <a:r>
              <a:rPr lang="en-US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พ.ศ</a:t>
            </a:r>
            <a:r>
              <a:rPr lang="en-US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. </a:t>
            </a:r>
            <a:r>
              <a:rPr lang="en-US" sz="28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ปัจจุบันเพิ่มเติม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29" name="Google Shape;329;p41"/>
          <p:cNvSpPr txBox="1"/>
          <p:nvPr/>
        </p:nvSpPr>
        <p:spPr>
          <a:xfrm>
            <a:off x="971600" y="3255830"/>
            <a:ext cx="747832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แบบที่ 2 ใช้ฟังก์ชัน datetime เพื่อดึง พ.ศ. ปัจจุบันจากเครื่องคอมพิวเตอร์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2"/>
          <p:cNvSpPr txBox="1"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en-US" sz="5000" b="1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ใบกิจกรรมที่ 7.1 ฟังก์ชัน</a:t>
            </a:r>
            <a:endParaRPr sz="5000" b="1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35" name="Google Shape;335;p42"/>
          <p:cNvSpPr txBox="1"/>
          <p:nvPr/>
        </p:nvSpPr>
        <p:spPr>
          <a:xfrm>
            <a:off x="446856" y="1628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7400"/>
              <a:buFont typeface="Arial"/>
              <a:buNone/>
            </a:pPr>
            <a:r>
              <a:rPr lang="en-US" sz="7400" b="1" dirty="0" err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เฉลย</a:t>
            </a:r>
            <a:endParaRPr sz="7400" b="1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3"/>
          <p:cNvSpPr txBox="1">
            <a:spLocks noGrp="1"/>
          </p:cNvSpPr>
          <p:nvPr>
            <p:ph type="title"/>
          </p:nvPr>
        </p:nvSpPr>
        <p:spPr>
          <a:xfrm>
            <a:off x="604511" y="-268014"/>
            <a:ext cx="8229600" cy="1674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28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 </a:t>
            </a:r>
            <a:r>
              <a:rPr lang="en-US" sz="28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จากโปรแกรมให้ระบุว่าชื่อฟังก์ชันมาตรฐานและฟังก์ชัน</a:t>
            </a:r>
            <a:r>
              <a:rPr lang="en-US" sz="28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/>
            </a:r>
            <a:br>
              <a:rPr lang="en-US" sz="28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28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</a:t>
            </a:r>
            <a:r>
              <a:rPr lang="en-US" sz="28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ที่สร้างเอง</a:t>
            </a:r>
            <a:r>
              <a:rPr lang="en-US" sz="28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28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พร้อมระบุว่าเป็นประเภทใด</a:t>
            </a:r>
            <a:endParaRPr sz="2800" b="1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341" name="Google Shape;341;p43"/>
          <p:cNvGraphicFramePr/>
          <p:nvPr>
            <p:extLst>
              <p:ext uri="{D42A27DB-BD31-4B8C-83A1-F6EECF244321}">
                <p14:modId xmlns:p14="http://schemas.microsoft.com/office/powerpoint/2010/main" val="2391709775"/>
              </p:ext>
            </p:extLst>
          </p:nvPr>
        </p:nvGraphicFramePr>
        <p:xfrm>
          <a:off x="516184" y="1587106"/>
          <a:ext cx="7992875" cy="5061558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2208550"/>
                <a:gridCol w="1801025"/>
                <a:gridCol w="1932500"/>
                <a:gridCol w="1025400"/>
                <a:gridCol w="1025400"/>
              </a:tblGrid>
              <a:tr h="42287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b="1" u="none" strike="noStrike" cap="none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code</a:t>
                      </a:r>
                      <a:endParaRPr sz="3600" b="1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ชื่อฟังก์ชันมาตรฐาน</a:t>
                      </a:r>
                      <a:endParaRPr sz="2000" b="1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ชื่อฟังก์ชันสร้างเอง</a:t>
                      </a:r>
                      <a:endParaRPr sz="2000" b="1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ประเภทฟังก์ชัน</a:t>
                      </a:r>
                      <a:endParaRPr sz="2000" b="1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41135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คืนค่า</a:t>
                      </a:r>
                      <a:endParaRPr sz="2000" b="1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ไม่คืนค่า</a:t>
                      </a:r>
                      <a:endParaRPr sz="2000" b="1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828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def hello1(name):</a:t>
                      </a:r>
                      <a:endParaRPr sz="1400" u="none" strike="noStrike" cap="none">
                        <a:latin typeface="Courier New" panose="02070309020205020404" pitchFamily="49" charset="0"/>
                        <a:ea typeface="Courier New"/>
                        <a:cs typeface="Courier New" panose="02070309020205020404" pitchFamily="49" charset="0"/>
                        <a:sym typeface="Courier New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    print('สวัสดี', name)</a:t>
                      </a:r>
                      <a:endParaRPr sz="1400" u="none" strike="noStrike" cap="none">
                        <a:latin typeface="Courier New" panose="02070309020205020404" pitchFamily="49" charset="0"/>
                        <a:ea typeface="Courier New"/>
                        <a:cs typeface="Courier New" panose="02070309020205020404" pitchFamily="49" charset="0"/>
                        <a:sym typeface="Courier New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hello1('ประวิทย์')</a:t>
                      </a:r>
                      <a:endParaRPr sz="1400" u="none" strike="noStrike" cap="none">
                        <a:latin typeface="Courier New" panose="02070309020205020404" pitchFamily="49" charset="0"/>
                        <a:ea typeface="Courier New"/>
                        <a:cs typeface="Courier New" panose="02070309020205020404" pitchFamily="49" charset="0"/>
                        <a:sym typeface="Courier New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solidFill>
                          <a:srgbClr val="FF0000"/>
                        </a:solidFill>
                        <a:latin typeface="TH Niramit AS" panose="02000506000000020004" pitchFamily="2" charset="-34"/>
                        <a:ea typeface="Courier New"/>
                        <a:cs typeface="TH Niramit AS" panose="02000506000000020004" pitchFamily="2" charset="-34"/>
                        <a:sym typeface="Courier New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140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04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x = 1</a:t>
                      </a:r>
                      <a:endParaRPr sz="1400" u="none" strike="noStrike" cap="none"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y = 2</a:t>
                      </a:r>
                      <a:endParaRPr sz="1400" u="none" strike="noStrike" cap="none"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def plus(a,b):</a:t>
                      </a:r>
                      <a:endParaRPr sz="1400" u="none" strike="noStrike" cap="none"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  print(a+b)</a:t>
                      </a:r>
                      <a:endParaRPr sz="1400" u="none" strike="noStrike" cap="none"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plus(x,y)</a:t>
                      </a:r>
                      <a:endParaRPr sz="1400" u="none" strike="noStrike" cap="none"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14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97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x = 1</a:t>
                      </a:r>
                      <a:endParaRPr sz="1400" u="none" strike="noStrike" cap="none" dirty="0"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y = 2</a:t>
                      </a:r>
                      <a:endParaRPr sz="1400" u="none" strike="noStrike" cap="none" dirty="0"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 err="1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def</a:t>
                      </a:r>
                      <a:r>
                        <a:rPr lang="en-US" sz="1400" u="none" strike="noStrike" cap="none" dirty="0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 minus(</a:t>
                      </a:r>
                      <a:r>
                        <a:rPr lang="en-US" sz="1400" u="none" strike="noStrike" cap="none" dirty="0" err="1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a,b</a:t>
                      </a:r>
                      <a:r>
                        <a:rPr lang="en-US" sz="1400" u="none" strike="noStrike" cap="none" dirty="0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):</a:t>
                      </a:r>
                      <a:endParaRPr sz="1400" u="none" strike="noStrike" cap="none" dirty="0"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  return a-b</a:t>
                      </a:r>
                      <a:endParaRPr sz="1400" u="none" strike="noStrike" cap="none" dirty="0"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print(minus(</a:t>
                      </a:r>
                      <a:r>
                        <a:rPr lang="en-US" sz="1400" u="none" strike="noStrike" cap="none" dirty="0" err="1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x,y</a:t>
                      </a:r>
                      <a:r>
                        <a:rPr lang="en-US" sz="1400" u="none" strike="noStrike" cap="none" dirty="0">
                          <a:latin typeface="Courier New" panose="02070309020205020404" pitchFamily="49" charset="0"/>
                          <a:ea typeface="Courier New"/>
                          <a:cs typeface="Courier New" panose="02070309020205020404" pitchFamily="49" charset="0"/>
                          <a:sym typeface="Courier New"/>
                        </a:rPr>
                        <a:t>))</a:t>
                      </a:r>
                      <a:endParaRPr sz="1400" u="none" strike="noStrike" cap="none" dirty="0"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140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342" name="Google Shape;342;p43"/>
          <p:cNvSpPr txBox="1"/>
          <p:nvPr/>
        </p:nvSpPr>
        <p:spPr>
          <a:xfrm>
            <a:off x="2699792" y="3065820"/>
            <a:ext cx="126188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print()</a:t>
            </a:r>
            <a:endParaRPr/>
          </a:p>
        </p:txBody>
      </p:sp>
      <p:pic>
        <p:nvPicPr>
          <p:cNvPr id="343" name="Google Shape;343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12360" y="3065820"/>
            <a:ext cx="280670" cy="313690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43"/>
          <p:cNvSpPr txBox="1"/>
          <p:nvPr/>
        </p:nvSpPr>
        <p:spPr>
          <a:xfrm>
            <a:off x="4512622" y="3065820"/>
            <a:ext cx="126188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hello()</a:t>
            </a:r>
            <a:endParaRPr/>
          </a:p>
        </p:txBody>
      </p:sp>
      <p:sp>
        <p:nvSpPr>
          <p:cNvPr id="345" name="Google Shape;345;p43"/>
          <p:cNvSpPr txBox="1"/>
          <p:nvPr/>
        </p:nvSpPr>
        <p:spPr>
          <a:xfrm>
            <a:off x="2699792" y="4325034"/>
            <a:ext cx="126188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print()</a:t>
            </a:r>
            <a:endParaRPr/>
          </a:p>
        </p:txBody>
      </p:sp>
      <p:pic>
        <p:nvPicPr>
          <p:cNvPr id="346" name="Google Shape;346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12360" y="4325034"/>
            <a:ext cx="280670" cy="313690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3"/>
          <p:cNvSpPr txBox="1"/>
          <p:nvPr/>
        </p:nvSpPr>
        <p:spPr>
          <a:xfrm>
            <a:off x="4512622" y="4325034"/>
            <a:ext cx="110799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plus()</a:t>
            </a:r>
            <a:endParaRPr/>
          </a:p>
        </p:txBody>
      </p:sp>
      <p:sp>
        <p:nvSpPr>
          <p:cNvPr id="348" name="Google Shape;348;p43"/>
          <p:cNvSpPr txBox="1"/>
          <p:nvPr/>
        </p:nvSpPr>
        <p:spPr>
          <a:xfrm>
            <a:off x="2699792" y="5765194"/>
            <a:ext cx="126188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print()</a:t>
            </a:r>
            <a:endParaRPr/>
          </a:p>
        </p:txBody>
      </p:sp>
      <p:pic>
        <p:nvPicPr>
          <p:cNvPr id="349" name="Google Shape;349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11610" y="5765194"/>
            <a:ext cx="280670" cy="313690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43"/>
          <p:cNvSpPr txBox="1"/>
          <p:nvPr/>
        </p:nvSpPr>
        <p:spPr>
          <a:xfrm>
            <a:off x="4512622" y="5765194"/>
            <a:ext cx="126188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minus()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  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แจกถุงบรรจุถั่ว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คนละ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1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ถุง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แล้วให้ผู้เรียนนับจำนวนถั่วแต่ละชนิดในถุงของตนเอง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 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Constantia"/>
            </a:endParaRPr>
          </a:p>
          <a:p>
            <a:pPr marL="0" marR="0" lvl="0" indent="0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endParaRPr sz="4000" b="0" i="0" u="none" strike="noStrike" cap="none" dirty="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40" name="Google Shape;140;p17"/>
          <p:cNvSpPr txBox="1"/>
          <p:nvPr/>
        </p:nvSpPr>
        <p:spPr>
          <a:xfrm>
            <a:off x="4572000" y="3718577"/>
            <a:ext cx="1160895" cy="2215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=</a:t>
            </a:r>
            <a:endParaRPr/>
          </a:p>
        </p:txBody>
      </p:sp>
      <p:sp>
        <p:nvSpPr>
          <p:cNvPr id="141" name="Google Shape;141;p17"/>
          <p:cNvSpPr txBox="1"/>
          <p:nvPr/>
        </p:nvSpPr>
        <p:spPr>
          <a:xfrm>
            <a:off x="6048918" y="2874168"/>
            <a:ext cx="1298753" cy="377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9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?</a:t>
            </a:r>
            <a:endParaRPr sz="239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870" y="4953478"/>
            <a:ext cx="1118310" cy="142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311" y="3905961"/>
            <a:ext cx="1142174" cy="1460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485" y="4938221"/>
            <a:ext cx="1030731" cy="131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5" name="Google Shape;355;p44"/>
          <p:cNvGraphicFramePr/>
          <p:nvPr>
            <p:extLst>
              <p:ext uri="{D42A27DB-BD31-4B8C-83A1-F6EECF244321}">
                <p14:modId xmlns:p14="http://schemas.microsoft.com/office/powerpoint/2010/main" val="1240741862"/>
              </p:ext>
            </p:extLst>
          </p:nvPr>
        </p:nvGraphicFramePr>
        <p:xfrm>
          <a:off x="539552" y="1784716"/>
          <a:ext cx="7992875" cy="3713280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2208550"/>
                <a:gridCol w="1801025"/>
                <a:gridCol w="1932500"/>
                <a:gridCol w="1025400"/>
                <a:gridCol w="1025400"/>
              </a:tblGrid>
              <a:tr h="42287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b="1" u="none" strike="noStrike" cap="none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code</a:t>
                      </a:r>
                      <a:endParaRPr sz="3600" b="1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ชื่อฟังก์ชันมาตรฐาน</a:t>
                      </a:r>
                      <a:endParaRPr sz="2000" b="1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ชื่อฟังก์ชันสร้างเอง</a:t>
                      </a:r>
                      <a:endParaRPr sz="2000" b="1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ประเภทฟังก์ชัน</a:t>
                      </a:r>
                      <a:endParaRPr sz="2000" b="1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5250" marR="95250" marT="47625" marB="476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409025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คืนค่า</a:t>
                      </a:r>
                      <a:endParaRPr sz="2000" b="1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ไม่คืนค่า</a:t>
                      </a:r>
                      <a:endParaRPr sz="2000" b="1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828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 = int(input())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y = int(input())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def areasq(a,b):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return a*b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print(areasq(x,y))</a:t>
                      </a:r>
                      <a:endParaRPr/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04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 = int(input())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y = int(input())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def areatri(a,b):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 print(a*b/2)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areatri(x,y)</a:t>
                      </a:r>
                      <a:endParaRPr/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7225" marR="77225" marT="77225" marB="772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356" name="Google Shape;356;p44"/>
          <p:cNvSpPr txBox="1"/>
          <p:nvPr/>
        </p:nvSpPr>
        <p:spPr>
          <a:xfrm>
            <a:off x="421196" y="116632"/>
            <a:ext cx="8229600" cy="1674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 </a:t>
            </a:r>
            <a:r>
              <a:rPr lang="en-US" sz="2800" b="1" dirty="0" err="1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จากโปรแกรมให้ระบุว่าชื่อฟังก์ชันมาตรฐานและฟังก์ชัน</a:t>
            </a: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/>
            </a:r>
            <a:b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</a:b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</a:t>
            </a:r>
            <a:r>
              <a:rPr lang="en-US" sz="2800" b="1" dirty="0" err="1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ที่สร้างเอง</a:t>
            </a: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2800" b="1" dirty="0" err="1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พร้อมระบุว่าเป็นประเภทใด</a:t>
            </a: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(</a:t>
            </a:r>
            <a:r>
              <a:rPr lang="en-US" sz="2800" b="1" dirty="0" err="1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ต่อ</a:t>
            </a:r>
            <a:r>
              <a:rPr lang="en-US" sz="2800" b="1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</a:t>
            </a:r>
            <a:endParaRPr sz="2800" b="1" dirty="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57" name="Google Shape;357;p44"/>
          <p:cNvSpPr txBox="1"/>
          <p:nvPr/>
        </p:nvSpPr>
        <p:spPr>
          <a:xfrm>
            <a:off x="2699792" y="2708920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int()</a:t>
            </a:r>
            <a:endParaRPr/>
          </a:p>
        </p:txBody>
      </p:sp>
      <p:sp>
        <p:nvSpPr>
          <p:cNvPr id="358" name="Google Shape;358;p44"/>
          <p:cNvSpPr txBox="1"/>
          <p:nvPr/>
        </p:nvSpPr>
        <p:spPr>
          <a:xfrm>
            <a:off x="2699792" y="3028890"/>
            <a:ext cx="126188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input()</a:t>
            </a:r>
            <a:endParaRPr/>
          </a:p>
        </p:txBody>
      </p:sp>
      <p:sp>
        <p:nvSpPr>
          <p:cNvPr id="359" name="Google Shape;359;p44"/>
          <p:cNvSpPr txBox="1"/>
          <p:nvPr/>
        </p:nvSpPr>
        <p:spPr>
          <a:xfrm>
            <a:off x="2699792" y="3388930"/>
            <a:ext cx="126188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print()</a:t>
            </a:r>
            <a:endParaRPr/>
          </a:p>
        </p:txBody>
      </p:sp>
      <p:sp>
        <p:nvSpPr>
          <p:cNvPr id="360" name="Google Shape;360;p44"/>
          <p:cNvSpPr txBox="1"/>
          <p:nvPr/>
        </p:nvSpPr>
        <p:spPr>
          <a:xfrm>
            <a:off x="4535996" y="3028890"/>
            <a:ext cx="141577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areasq()</a:t>
            </a:r>
            <a:endParaRPr/>
          </a:p>
        </p:txBody>
      </p:sp>
      <p:pic>
        <p:nvPicPr>
          <p:cNvPr id="361" name="Google Shape;361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11610" y="3068960"/>
            <a:ext cx="280670" cy="313690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44"/>
          <p:cNvSpPr txBox="1"/>
          <p:nvPr/>
        </p:nvSpPr>
        <p:spPr>
          <a:xfrm>
            <a:off x="2699792" y="4221088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int()</a:t>
            </a:r>
            <a:endParaRPr/>
          </a:p>
        </p:txBody>
      </p:sp>
      <p:sp>
        <p:nvSpPr>
          <p:cNvPr id="363" name="Google Shape;363;p44"/>
          <p:cNvSpPr txBox="1"/>
          <p:nvPr/>
        </p:nvSpPr>
        <p:spPr>
          <a:xfrm>
            <a:off x="2699792" y="4541058"/>
            <a:ext cx="126188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input()</a:t>
            </a:r>
            <a:endParaRPr/>
          </a:p>
        </p:txBody>
      </p:sp>
      <p:sp>
        <p:nvSpPr>
          <p:cNvPr id="364" name="Google Shape;364;p44"/>
          <p:cNvSpPr txBox="1"/>
          <p:nvPr/>
        </p:nvSpPr>
        <p:spPr>
          <a:xfrm>
            <a:off x="2699792" y="4901098"/>
            <a:ext cx="126188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print()</a:t>
            </a:r>
            <a:endParaRPr/>
          </a:p>
        </p:txBody>
      </p:sp>
      <p:sp>
        <p:nvSpPr>
          <p:cNvPr id="365" name="Google Shape;365;p44"/>
          <p:cNvSpPr txBox="1"/>
          <p:nvPr/>
        </p:nvSpPr>
        <p:spPr>
          <a:xfrm>
            <a:off x="4535996" y="4541058"/>
            <a:ext cx="156966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areatri()</a:t>
            </a:r>
            <a:endParaRPr/>
          </a:p>
        </p:txBody>
      </p:sp>
      <p:pic>
        <p:nvPicPr>
          <p:cNvPr id="366" name="Google Shape;366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4368" y="4581128"/>
            <a:ext cx="280670" cy="3136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5"/>
          <p:cNvSpPr txBox="1">
            <a:spLocks noGrp="1"/>
          </p:cNvSpPr>
          <p:nvPr>
            <p:ph type="title"/>
          </p:nvPr>
        </p:nvSpPr>
        <p:spPr>
          <a:xfrm>
            <a:off x="446856" y="242000"/>
            <a:ext cx="8229600" cy="1674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 </a:t>
            </a:r>
            <a:r>
              <a:rPr lang="en-US" sz="36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ให้นักเรียนออกแบบและเขียนโปรแกรมต่อไปนี้</a:t>
            </a:r>
            <a:r>
              <a:rPr lang="en-US" sz="36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      </a:t>
            </a:r>
            <a:br>
              <a:rPr lang="en-US" sz="36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36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</a:t>
            </a:r>
            <a:r>
              <a:rPr lang="en-US" sz="36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ตามขั้นตอนการแก้ปัญหา</a:t>
            </a:r>
            <a:endParaRPr sz="3600" b="1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72" name="Google Shape;372;p45"/>
          <p:cNvSpPr/>
          <p:nvPr/>
        </p:nvSpPr>
        <p:spPr>
          <a:xfrm>
            <a:off x="518864" y="2132856"/>
            <a:ext cx="8589640" cy="3785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2.1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คำนวณพื้นที่สามเหลี่ยมและสี่เหลี่ยม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2.1.1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การวิเคราะห์และกำหนดรายละเอียดของปัญหา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มีดังนี้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       1)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ข้อมูลเข้า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คือ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    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      2)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ข้อมูลออก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คือ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73" name="Google Shape;373;p45"/>
          <p:cNvSpPr txBox="1"/>
          <p:nvPr/>
        </p:nvSpPr>
        <p:spPr>
          <a:xfrm>
            <a:off x="4643079" y="3933056"/>
            <a:ext cx="216116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err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ความยาวฐาน</a:t>
            </a:r>
            <a:endParaRPr sz="40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74" name="Google Shape;374;p45"/>
          <p:cNvSpPr txBox="1"/>
          <p:nvPr/>
        </p:nvSpPr>
        <p:spPr>
          <a:xfrm>
            <a:off x="6732240" y="3933056"/>
            <a:ext cx="138211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ความสูง</a:t>
            </a:r>
            <a:endParaRPr sz="40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75" name="Google Shape;375;p45"/>
          <p:cNvSpPr txBox="1"/>
          <p:nvPr/>
        </p:nvSpPr>
        <p:spPr>
          <a:xfrm>
            <a:off x="4644008" y="4521314"/>
            <a:ext cx="17443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ความกว้าง</a:t>
            </a:r>
            <a:endParaRPr sz="40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76" name="Google Shape;376;p45"/>
          <p:cNvSpPr txBox="1"/>
          <p:nvPr/>
        </p:nvSpPr>
        <p:spPr>
          <a:xfrm>
            <a:off x="6733169" y="4521314"/>
            <a:ext cx="156645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ความยาว</a:t>
            </a:r>
            <a:endParaRPr sz="40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77" name="Google Shape;377;p45"/>
          <p:cNvSpPr txBox="1"/>
          <p:nvPr/>
        </p:nvSpPr>
        <p:spPr>
          <a:xfrm>
            <a:off x="4600921" y="5157192"/>
            <a:ext cx="429155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พื้นที่สามเหลี่ยมและสี่เหลี่ยม</a:t>
            </a:r>
            <a:endParaRPr sz="40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2" name="Google Shape;382;p46"/>
          <p:cNvGraphicFramePr/>
          <p:nvPr>
            <p:extLst>
              <p:ext uri="{D42A27DB-BD31-4B8C-83A1-F6EECF244321}">
                <p14:modId xmlns:p14="http://schemas.microsoft.com/office/powerpoint/2010/main" val="3926427632"/>
              </p:ext>
            </p:extLst>
          </p:nvPr>
        </p:nvGraphicFramePr>
        <p:xfrm>
          <a:off x="611560" y="2276870"/>
          <a:ext cx="8064900" cy="1970385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1344150"/>
                <a:gridCol w="1344150"/>
                <a:gridCol w="1344150"/>
                <a:gridCol w="1344150"/>
                <a:gridCol w="1344150"/>
                <a:gridCol w="1344150"/>
              </a:tblGrid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ความยาวฐาน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ความสูง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ความกว้าง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ความยาว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พื้นที่สามเหลี่ยม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พื้นที่สี่เหลี่ยม</a:t>
                      </a:r>
                      <a:endParaRPr sz="12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383" name="Google Shape;383;p46"/>
          <p:cNvSpPr/>
          <p:nvPr/>
        </p:nvSpPr>
        <p:spPr>
          <a:xfrm>
            <a:off x="611560" y="1431449"/>
            <a:ext cx="773160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วิธีการตรวจสอบ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(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สมมติข้อมูลอย่างน้อย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2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ชุด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84" name="Google Shape;384;p46"/>
          <p:cNvSpPr txBox="1"/>
          <p:nvPr/>
        </p:nvSpPr>
        <p:spPr>
          <a:xfrm>
            <a:off x="1099281" y="3356992"/>
            <a:ext cx="34817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5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5" name="Google Shape;385;p46"/>
          <p:cNvSpPr txBox="1"/>
          <p:nvPr/>
        </p:nvSpPr>
        <p:spPr>
          <a:xfrm>
            <a:off x="2467433" y="3356992"/>
            <a:ext cx="34817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6" name="Google Shape;386;p46"/>
          <p:cNvSpPr txBox="1"/>
          <p:nvPr/>
        </p:nvSpPr>
        <p:spPr>
          <a:xfrm>
            <a:off x="3807377" y="3350896"/>
            <a:ext cx="33374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7" name="Google Shape;387;p46"/>
          <p:cNvSpPr txBox="1"/>
          <p:nvPr/>
        </p:nvSpPr>
        <p:spPr>
          <a:xfrm>
            <a:off x="5103521" y="3350896"/>
            <a:ext cx="35137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6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8" name="Google Shape;388;p46"/>
          <p:cNvSpPr txBox="1"/>
          <p:nvPr/>
        </p:nvSpPr>
        <p:spPr>
          <a:xfrm>
            <a:off x="6283857" y="3350896"/>
            <a:ext cx="57099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7.5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9" name="Google Shape;389;p46"/>
          <p:cNvSpPr txBox="1"/>
          <p:nvPr/>
        </p:nvSpPr>
        <p:spPr>
          <a:xfrm>
            <a:off x="7652009" y="3350896"/>
            <a:ext cx="48923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24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90" name="Google Shape;390;p46"/>
          <p:cNvSpPr txBox="1"/>
          <p:nvPr/>
        </p:nvSpPr>
        <p:spPr>
          <a:xfrm>
            <a:off x="1099281" y="3803847"/>
            <a:ext cx="46358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91" name="Google Shape;391;p46"/>
          <p:cNvSpPr txBox="1"/>
          <p:nvPr/>
        </p:nvSpPr>
        <p:spPr>
          <a:xfrm>
            <a:off x="2467433" y="3803847"/>
            <a:ext cx="34817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8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92" name="Google Shape;392;p46"/>
          <p:cNvSpPr txBox="1"/>
          <p:nvPr/>
        </p:nvSpPr>
        <p:spPr>
          <a:xfrm>
            <a:off x="3738449" y="3797751"/>
            <a:ext cx="45717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12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93" name="Google Shape;393;p46"/>
          <p:cNvSpPr txBox="1"/>
          <p:nvPr/>
        </p:nvSpPr>
        <p:spPr>
          <a:xfrm>
            <a:off x="5103521" y="3797751"/>
            <a:ext cx="33374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7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94" name="Google Shape;394;p46"/>
          <p:cNvSpPr txBox="1"/>
          <p:nvPr/>
        </p:nvSpPr>
        <p:spPr>
          <a:xfrm>
            <a:off x="6283857" y="3797751"/>
            <a:ext cx="49564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95" name="Google Shape;395;p46"/>
          <p:cNvSpPr txBox="1"/>
          <p:nvPr/>
        </p:nvSpPr>
        <p:spPr>
          <a:xfrm>
            <a:off x="7652009" y="3797751"/>
            <a:ext cx="50045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84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7"/>
          <p:cNvSpPr/>
          <p:nvPr/>
        </p:nvSpPr>
        <p:spPr>
          <a:xfrm>
            <a:off x="457200" y="2305616"/>
            <a:ext cx="8435280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2.1.2 การวางแผนการแก้ปัญหา 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- จำนวนฟังก์ชัน  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- ชื่อฟังก์ชันและชนิด	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02" name="Google Shape;402;p47"/>
          <p:cNvSpPr txBox="1"/>
          <p:nvPr/>
        </p:nvSpPr>
        <p:spPr>
          <a:xfrm>
            <a:off x="5076056" y="2982724"/>
            <a:ext cx="34817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03" name="Google Shape;403;p47"/>
          <p:cNvSpPr txBox="1"/>
          <p:nvPr/>
        </p:nvSpPr>
        <p:spPr>
          <a:xfrm>
            <a:off x="3355392" y="4122888"/>
            <a:ext cx="433484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 def areatri (a,b)	ชนิด คืนค่า</a:t>
            </a:r>
            <a:endParaRPr sz="36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04" name="Google Shape;404;p47"/>
          <p:cNvSpPr txBox="1"/>
          <p:nvPr/>
        </p:nvSpPr>
        <p:spPr>
          <a:xfrm>
            <a:off x="3355391" y="4757430"/>
            <a:ext cx="433484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 def areasq (a,b)	ชนิด คืนค่า</a:t>
            </a:r>
            <a:endParaRPr sz="40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48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รหัสลำลองหรือผังงานมีดังนี้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0" name="Google Shape;410;p48"/>
          <p:cNvSpPr/>
          <p:nvPr/>
        </p:nvSpPr>
        <p:spPr>
          <a:xfrm>
            <a:off x="539552" y="1556792"/>
            <a:ext cx="8208912" cy="4752528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411" name="Google Shape;411;p48"/>
          <p:cNvSpPr/>
          <p:nvPr/>
        </p:nvSpPr>
        <p:spPr>
          <a:xfrm>
            <a:off x="755576" y="1556792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 base ← รับค่าความยาวฐานสามเหลี่ยม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2" name="Google Shape;412;p48"/>
          <p:cNvSpPr/>
          <p:nvPr/>
        </p:nvSpPr>
        <p:spPr>
          <a:xfrm>
            <a:off x="735077" y="1960756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 height ← รับค่าความสูงรูปสามเหลี่ยม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3" name="Google Shape;413;p48"/>
          <p:cNvSpPr/>
          <p:nvPr/>
        </p:nvSpPr>
        <p:spPr>
          <a:xfrm>
            <a:off x="739374" y="2409682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3. width ← รับค่าความกว้างรูปสี่เหลี่ยม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4" name="Google Shape;414;p48"/>
          <p:cNvSpPr/>
          <p:nvPr/>
        </p:nvSpPr>
        <p:spPr>
          <a:xfrm>
            <a:off x="735077" y="2788259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 long ← รับค่าความยาวรูปสี่เหลี่ยม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5" name="Google Shape;415;p48"/>
          <p:cNvSpPr/>
          <p:nvPr/>
        </p:nvSpPr>
        <p:spPr>
          <a:xfrm>
            <a:off x="716001" y="3272378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5. กำหนดฟังก์ชันคำนวณพื้นที่รูปสามเหลี่ยม areatri(a,b)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6" name="Google Shape;416;p48"/>
          <p:cNvSpPr/>
          <p:nvPr/>
        </p:nvSpPr>
        <p:spPr>
          <a:xfrm>
            <a:off x="1815909" y="3729647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พื้นที่รูปสามเหลี่ยม ← 1/2*base*height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7" name="Google Shape;417;p48"/>
          <p:cNvSpPr/>
          <p:nvPr/>
        </p:nvSpPr>
        <p:spPr>
          <a:xfrm>
            <a:off x="716001" y="4313314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6. กำหนดฟังก์ชันคำนวณพื้นที่รูปสี่เหลี่ยม areasq(a,b)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8" name="Google Shape;418;p48"/>
          <p:cNvSpPr/>
          <p:nvPr/>
        </p:nvSpPr>
        <p:spPr>
          <a:xfrm>
            <a:off x="1815909" y="4775618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พื้นที่รูปสี่เหลี่ยม ←  width*height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9" name="Google Shape;419;p48"/>
          <p:cNvSpPr/>
          <p:nvPr/>
        </p:nvSpPr>
        <p:spPr>
          <a:xfrm>
            <a:off x="716001" y="5346853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7. แสดงพื้นที่รูปสามเหลี่ยม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20" name="Google Shape;420;p48"/>
          <p:cNvSpPr/>
          <p:nvPr/>
        </p:nvSpPr>
        <p:spPr>
          <a:xfrm>
            <a:off x="683568" y="5801569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8. แสดงพื้นที่รูปสี่เหลี่ยม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49"/>
          <p:cNvSpPr txBox="1">
            <a:spLocks noGrp="1"/>
          </p:cNvSpPr>
          <p:nvPr>
            <p:ph type="title"/>
          </p:nvPr>
        </p:nvSpPr>
        <p:spPr>
          <a:xfrm>
            <a:off x="518864" y="77383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2.1.3)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ให้นักเรียนเขียนโปรแกรมตามที่ออกแบบไว้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 </a:t>
            </a:r>
            <a:b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   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และตรวจสอบและประเมินผล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26" name="Google Shape;426;p49"/>
          <p:cNvSpPr/>
          <p:nvPr/>
        </p:nvSpPr>
        <p:spPr>
          <a:xfrm>
            <a:off x="539552" y="1916832"/>
            <a:ext cx="8208912" cy="4608512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427" name="Google Shape;427;p49"/>
          <p:cNvSpPr/>
          <p:nvPr/>
        </p:nvSpPr>
        <p:spPr>
          <a:xfrm>
            <a:off x="899592" y="2060848"/>
            <a:ext cx="583264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base = int(input('ความยาวฐานสามเหลี่ยม = '))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28" name="Google Shape;428;p49"/>
          <p:cNvSpPr/>
          <p:nvPr/>
        </p:nvSpPr>
        <p:spPr>
          <a:xfrm>
            <a:off x="899592" y="2478703"/>
            <a:ext cx="583264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height = int(input('ความสูงรูปสามเหลี่ยม = '))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29" name="Google Shape;429;p49"/>
          <p:cNvSpPr/>
          <p:nvPr/>
        </p:nvSpPr>
        <p:spPr>
          <a:xfrm>
            <a:off x="897676" y="2926871"/>
            <a:ext cx="583264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width = int(input('ความกว้างรูปสี่เหลี่ยม = '))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30" name="Google Shape;430;p49"/>
          <p:cNvSpPr/>
          <p:nvPr/>
        </p:nvSpPr>
        <p:spPr>
          <a:xfrm>
            <a:off x="895760" y="3359766"/>
            <a:ext cx="583264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long = int(input('ความยาวรูปสี่เหลี่ยม = '))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31" name="Google Shape;431;p49"/>
          <p:cNvSpPr/>
          <p:nvPr/>
        </p:nvSpPr>
        <p:spPr>
          <a:xfrm>
            <a:off x="868554" y="3795111"/>
            <a:ext cx="583264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areatri(a,b):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32" name="Google Shape;432;p49"/>
          <p:cNvSpPr/>
          <p:nvPr/>
        </p:nvSpPr>
        <p:spPr>
          <a:xfrm>
            <a:off x="1249737" y="4181471"/>
            <a:ext cx="583264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return (a*b/2)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33" name="Google Shape;433;p49"/>
          <p:cNvSpPr/>
          <p:nvPr/>
        </p:nvSpPr>
        <p:spPr>
          <a:xfrm>
            <a:off x="868554" y="4546922"/>
            <a:ext cx="583264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areasq(a,b):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34" name="Google Shape;434;p49"/>
          <p:cNvSpPr/>
          <p:nvPr/>
        </p:nvSpPr>
        <p:spPr>
          <a:xfrm>
            <a:off x="1256880" y="4974406"/>
            <a:ext cx="583264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return a*b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35" name="Google Shape;435;p49"/>
          <p:cNvSpPr/>
          <p:nvPr/>
        </p:nvSpPr>
        <p:spPr>
          <a:xfrm>
            <a:off x="868554" y="5392374"/>
            <a:ext cx="709635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print('พื้นที่รูปสามเหลี่ยม = ',areatri(base,height))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36" name="Google Shape;436;p49"/>
          <p:cNvSpPr/>
          <p:nvPr/>
        </p:nvSpPr>
        <p:spPr>
          <a:xfrm>
            <a:off x="868554" y="5849911"/>
            <a:ext cx="696498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print('พื้นที่รูปสี่เหลี่ยม = ',areasq(width,long))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50"/>
          <p:cNvSpPr txBox="1"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2.2 เขียนโปรแกรมเพื่อแปลงหน่วยนับจาก เซนติเมตร    </a:t>
            </a:r>
            <a:br>
              <a:rPr lang="en-US" sz="4000" b="1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4000" b="1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ไปเป็น นิ้ว เมตร และวา</a:t>
            </a:r>
            <a:endParaRPr sz="4000" b="1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42" name="Google Shape;442;p50"/>
          <p:cNvSpPr txBox="1"/>
          <p:nvPr/>
        </p:nvSpPr>
        <p:spPr>
          <a:xfrm>
            <a:off x="1907704" y="2651761"/>
            <a:ext cx="242887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1) ข้อมูลเข้า คือ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43" name="Google Shape;443;p50"/>
          <p:cNvSpPr txBox="1"/>
          <p:nvPr/>
        </p:nvSpPr>
        <p:spPr>
          <a:xfrm>
            <a:off x="1852631" y="3359647"/>
            <a:ext cx="265008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2) ข้อมูลออก คือ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44" name="Google Shape;444;p50"/>
          <p:cNvSpPr txBox="1"/>
          <p:nvPr/>
        </p:nvSpPr>
        <p:spPr>
          <a:xfrm>
            <a:off x="948268" y="1935734"/>
            <a:ext cx="788869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2.2.1) การวิเคราะห์และกำหนดรายละเอียดของปัญหา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45" name="Google Shape;445;p50"/>
          <p:cNvSpPr/>
          <p:nvPr/>
        </p:nvSpPr>
        <p:spPr>
          <a:xfrm>
            <a:off x="4499992" y="2649106"/>
            <a:ext cx="355943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หน่วยนับเซนติเมตร</a:t>
            </a:r>
            <a:endParaRPr sz="40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46" name="Google Shape;446;p50"/>
          <p:cNvSpPr/>
          <p:nvPr/>
        </p:nvSpPr>
        <p:spPr>
          <a:xfrm>
            <a:off x="4457513" y="3356992"/>
            <a:ext cx="459215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err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หน่วยนับที่เป็น</a:t>
            </a:r>
            <a:r>
              <a:rPr lang="en-US" sz="40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นิ้ว</a:t>
            </a:r>
            <a:r>
              <a:rPr lang="en-US" sz="40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เมตร</a:t>
            </a:r>
            <a:r>
              <a:rPr lang="en-US" sz="40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และ</a:t>
            </a:r>
            <a:r>
              <a:rPr lang="en-US" sz="40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วา</a:t>
            </a:r>
            <a:endParaRPr sz="4000" b="1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51"/>
          <p:cNvSpPr txBox="1"/>
          <p:nvPr/>
        </p:nvSpPr>
        <p:spPr>
          <a:xfrm flipH="1">
            <a:off x="461004" y="1988840"/>
            <a:ext cx="528287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วิธีการตรวจสอบความถูกต้อง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453" name="Google Shape;453;p51"/>
          <p:cNvGraphicFramePr/>
          <p:nvPr>
            <p:extLst>
              <p:ext uri="{D42A27DB-BD31-4B8C-83A1-F6EECF244321}">
                <p14:modId xmlns:p14="http://schemas.microsoft.com/office/powerpoint/2010/main" val="2397368182"/>
              </p:ext>
            </p:extLst>
          </p:nvPr>
        </p:nvGraphicFramePr>
        <p:xfrm>
          <a:off x="457200" y="2996952"/>
          <a:ext cx="8229600" cy="1528743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เซนติเมตร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นิ้ว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เมตร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วา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454" name="Google Shape;454;p51"/>
          <p:cNvSpPr/>
          <p:nvPr/>
        </p:nvSpPr>
        <p:spPr>
          <a:xfrm>
            <a:off x="1115616" y="3492647"/>
            <a:ext cx="72008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55" name="Google Shape;455;p51"/>
          <p:cNvSpPr/>
          <p:nvPr/>
        </p:nvSpPr>
        <p:spPr>
          <a:xfrm>
            <a:off x="2987824" y="3492647"/>
            <a:ext cx="100811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11.811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56" name="Google Shape;456;p51"/>
          <p:cNvSpPr/>
          <p:nvPr/>
        </p:nvSpPr>
        <p:spPr>
          <a:xfrm>
            <a:off x="5292080" y="3501008"/>
            <a:ext cx="72008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1.2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57" name="Google Shape;457;p51"/>
          <p:cNvSpPr/>
          <p:nvPr/>
        </p:nvSpPr>
        <p:spPr>
          <a:xfrm>
            <a:off x="7380312" y="3501008"/>
            <a:ext cx="72008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0.6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58" name="Google Shape;458;p51"/>
          <p:cNvSpPr/>
          <p:nvPr/>
        </p:nvSpPr>
        <p:spPr>
          <a:xfrm>
            <a:off x="1115616" y="3987992"/>
            <a:ext cx="72008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50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59" name="Google Shape;459;p51"/>
          <p:cNvSpPr/>
          <p:nvPr/>
        </p:nvSpPr>
        <p:spPr>
          <a:xfrm>
            <a:off x="2915816" y="3987992"/>
            <a:ext cx="115212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19.685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60" name="Google Shape;460;p51"/>
          <p:cNvSpPr/>
          <p:nvPr/>
        </p:nvSpPr>
        <p:spPr>
          <a:xfrm>
            <a:off x="5220072" y="3996353"/>
            <a:ext cx="72008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61" name="Google Shape;461;p51"/>
          <p:cNvSpPr/>
          <p:nvPr/>
        </p:nvSpPr>
        <p:spPr>
          <a:xfrm>
            <a:off x="7380312" y="3996353"/>
            <a:ext cx="72008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7" name="Google Shape;467;p52"/>
          <p:cNvGraphicFramePr/>
          <p:nvPr>
            <p:extLst>
              <p:ext uri="{D42A27DB-BD31-4B8C-83A1-F6EECF244321}">
                <p14:modId xmlns:p14="http://schemas.microsoft.com/office/powerpoint/2010/main" val="1074983520"/>
              </p:ext>
            </p:extLst>
          </p:nvPr>
        </p:nvGraphicFramePr>
        <p:xfrm>
          <a:off x="457200" y="3525008"/>
          <a:ext cx="8229600" cy="2450435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730425"/>
                <a:gridCol w="3384375"/>
                <a:gridCol w="1080125"/>
                <a:gridCol w="3034675"/>
              </a:tblGrid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ลำดับที่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ชื่อฟังก์ชัน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ชนิด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หน้าที่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468" name="Google Shape;468;p52"/>
          <p:cNvSpPr txBox="1"/>
          <p:nvPr/>
        </p:nvSpPr>
        <p:spPr>
          <a:xfrm>
            <a:off x="789901" y="2006812"/>
            <a:ext cx="510909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2.2.2 การวางแผนในการแก้ปัญหา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69" name="Google Shape;469;p52"/>
          <p:cNvSpPr txBox="1"/>
          <p:nvPr/>
        </p:nvSpPr>
        <p:spPr>
          <a:xfrm>
            <a:off x="1619672" y="2609894"/>
            <a:ext cx="385394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มีจำนวน     ฟังก์ชัน 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70" name="Google Shape;470;p52"/>
          <p:cNvSpPr/>
          <p:nvPr/>
        </p:nvSpPr>
        <p:spPr>
          <a:xfrm>
            <a:off x="2843808" y="2609894"/>
            <a:ext cx="72008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71" name="Google Shape;471;p52"/>
          <p:cNvSpPr/>
          <p:nvPr/>
        </p:nvSpPr>
        <p:spPr>
          <a:xfrm>
            <a:off x="395536" y="3996353"/>
            <a:ext cx="72008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72" name="Google Shape;472;p52"/>
          <p:cNvSpPr/>
          <p:nvPr/>
        </p:nvSpPr>
        <p:spPr>
          <a:xfrm>
            <a:off x="1475656" y="3996353"/>
            <a:ext cx="216024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calInch</a:t>
            </a:r>
            <a:endParaRPr sz="28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73" name="Google Shape;473;p52"/>
          <p:cNvSpPr/>
          <p:nvPr/>
        </p:nvSpPr>
        <p:spPr>
          <a:xfrm>
            <a:off x="4427984" y="3996353"/>
            <a:ext cx="118297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คืนค่า</a:t>
            </a:r>
            <a:endParaRPr sz="28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74" name="Google Shape;474;p52"/>
          <p:cNvSpPr/>
          <p:nvPr/>
        </p:nvSpPr>
        <p:spPr>
          <a:xfrm>
            <a:off x="5652120" y="4005064"/>
            <a:ext cx="309634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แปลงเซนติเมตรเป็นนิ้ว</a:t>
            </a:r>
            <a:endParaRPr sz="28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75" name="Google Shape;475;p52"/>
          <p:cNvSpPr/>
          <p:nvPr/>
        </p:nvSpPr>
        <p:spPr>
          <a:xfrm>
            <a:off x="395536" y="4500409"/>
            <a:ext cx="72008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76" name="Google Shape;476;p52"/>
          <p:cNvSpPr/>
          <p:nvPr/>
        </p:nvSpPr>
        <p:spPr>
          <a:xfrm>
            <a:off x="1475656" y="4500409"/>
            <a:ext cx="216024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calMeter</a:t>
            </a:r>
            <a:endParaRPr sz="28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77" name="Google Shape;477;p52"/>
          <p:cNvSpPr/>
          <p:nvPr/>
        </p:nvSpPr>
        <p:spPr>
          <a:xfrm>
            <a:off x="4427984" y="4500409"/>
            <a:ext cx="118297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คืนค่า</a:t>
            </a:r>
            <a:endParaRPr sz="28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78" name="Google Shape;478;p52"/>
          <p:cNvSpPr/>
          <p:nvPr/>
        </p:nvSpPr>
        <p:spPr>
          <a:xfrm>
            <a:off x="5652120" y="4509120"/>
            <a:ext cx="309634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แปลงเซนติเมตรเป็นเมตร</a:t>
            </a:r>
            <a:endParaRPr sz="28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79" name="Google Shape;479;p52"/>
          <p:cNvSpPr/>
          <p:nvPr/>
        </p:nvSpPr>
        <p:spPr>
          <a:xfrm>
            <a:off x="395536" y="5004465"/>
            <a:ext cx="72008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80" name="Google Shape;480;p52"/>
          <p:cNvSpPr/>
          <p:nvPr/>
        </p:nvSpPr>
        <p:spPr>
          <a:xfrm>
            <a:off x="1475656" y="5004465"/>
            <a:ext cx="216024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calW</a:t>
            </a:r>
            <a:endParaRPr sz="28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81" name="Google Shape;481;p52"/>
          <p:cNvSpPr/>
          <p:nvPr/>
        </p:nvSpPr>
        <p:spPr>
          <a:xfrm>
            <a:off x="4427984" y="5004465"/>
            <a:ext cx="118297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คืนค่า</a:t>
            </a:r>
            <a:endParaRPr sz="28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82" name="Google Shape;482;p52"/>
          <p:cNvSpPr/>
          <p:nvPr/>
        </p:nvSpPr>
        <p:spPr>
          <a:xfrm>
            <a:off x="5652120" y="5013176"/>
            <a:ext cx="309634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แปลงเซนติเมตรเป็นวา</a:t>
            </a:r>
            <a:endParaRPr sz="28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53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รหัสลำลองหรือผังงานมีดังนี้</a:t>
            </a:r>
            <a:endParaRPr sz="4000" b="0" i="0" u="none" strike="noStrike" cap="none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88" name="Google Shape;488;p53"/>
          <p:cNvSpPr/>
          <p:nvPr/>
        </p:nvSpPr>
        <p:spPr>
          <a:xfrm>
            <a:off x="539552" y="1556792"/>
            <a:ext cx="8208912" cy="4752528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489" name="Google Shape;489;p53"/>
          <p:cNvSpPr/>
          <p:nvPr/>
        </p:nvSpPr>
        <p:spPr>
          <a:xfrm>
            <a:off x="899592" y="1749253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 cen ← รับค่าหน่วยนับเซนติเมตร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90" name="Google Shape;490;p53"/>
          <p:cNvSpPr/>
          <p:nvPr/>
        </p:nvSpPr>
        <p:spPr>
          <a:xfrm>
            <a:off x="899592" y="2181301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 กำหนดฟังก์ชันคำนวณเซนติเมตรเป็นนิ้ว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91" name="Google Shape;491;p53"/>
          <p:cNvSpPr/>
          <p:nvPr/>
        </p:nvSpPr>
        <p:spPr>
          <a:xfrm>
            <a:off x="1727684" y="2592154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หน่วยนับนิ้ว ← cen*0.3937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92" name="Google Shape;492;p53"/>
          <p:cNvSpPr/>
          <p:nvPr/>
        </p:nvSpPr>
        <p:spPr>
          <a:xfrm>
            <a:off x="899592" y="3036490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3. กำหนดฟังก์ชันคำนวณเซนติเมตรเป็นเมตร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93" name="Google Shape;493;p53"/>
          <p:cNvSpPr/>
          <p:nvPr/>
        </p:nvSpPr>
        <p:spPr>
          <a:xfrm>
            <a:off x="1732199" y="3430050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หน่วยนับคืบ ← cen*0.01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94" name="Google Shape;494;p53"/>
          <p:cNvSpPr/>
          <p:nvPr/>
        </p:nvSpPr>
        <p:spPr>
          <a:xfrm>
            <a:off x="899592" y="3901412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 กำหนดฟังก์ชันคำนวณเซนติเมตรเป็นวา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95" name="Google Shape;495;p53"/>
          <p:cNvSpPr/>
          <p:nvPr/>
        </p:nvSpPr>
        <p:spPr>
          <a:xfrm>
            <a:off x="1694573" y="4335644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หน่วยนับศอก ← cen0.005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96" name="Google Shape;496;p53"/>
          <p:cNvSpPr/>
          <p:nvPr/>
        </p:nvSpPr>
        <p:spPr>
          <a:xfrm>
            <a:off x="911022" y="4779856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5. แสดงค่าหน่วยนับนิ้ว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97" name="Google Shape;497;p53"/>
          <p:cNvSpPr/>
          <p:nvPr/>
        </p:nvSpPr>
        <p:spPr>
          <a:xfrm>
            <a:off x="899592" y="5210970"/>
            <a:ext cx="709635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6. แสดงค่าหน่วยนับเมตร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98" name="Google Shape;498;p53"/>
          <p:cNvSpPr/>
          <p:nvPr/>
        </p:nvSpPr>
        <p:spPr>
          <a:xfrm>
            <a:off x="899592" y="5642084"/>
            <a:ext cx="696498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7. แสดงค่าหน่วยนับวา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8"/>
          <p:cNvSpPr txBox="1">
            <a:spLocks noGrp="1"/>
          </p:cNvSpPr>
          <p:nvPr>
            <p:ph type="body" idx="1"/>
          </p:nvPr>
        </p:nvSpPr>
        <p:spPr>
          <a:xfrm>
            <a:off x="457200" y="1387608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ผู้สอนแจกถุงถั่วให้ทุกกลุ่มๆ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ละ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1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ถุง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ทุกกลุ่ม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นับจำนวนถั่วแต่ละชนิดในถุง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41" y="2875957"/>
            <a:ext cx="5007641" cy="392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72339" y="3598120"/>
            <a:ext cx="237262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800" b="1" dirty="0" smtClean="0">
                <a:solidFill>
                  <a:schemeClr val="bg1"/>
                </a:solidFill>
              </a:rPr>
              <a:t>นับดูสิจ๊ะในถุงมีถั่วเท่าไหร่</a:t>
            </a:r>
            <a:endParaRPr lang="th-TH" sz="1800" b="1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941449" y="3905961"/>
            <a:ext cx="2897346" cy="2477417"/>
            <a:chOff x="5941449" y="3905961"/>
            <a:chExt cx="2897346" cy="2477417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1449" y="4953478"/>
              <a:ext cx="1118310" cy="142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5890" y="3905961"/>
              <a:ext cx="1142174" cy="146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8064" y="4938221"/>
              <a:ext cx="1030731" cy="131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54"/>
          <p:cNvSpPr txBox="1">
            <a:spLocks noGrp="1"/>
          </p:cNvSpPr>
          <p:nvPr>
            <p:ph type="title"/>
          </p:nvPr>
        </p:nvSpPr>
        <p:spPr>
          <a:xfrm>
            <a:off x="496097" y="77383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2.2.3)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ให้นักเรียนเขียนโปรแกรมตามที่ออกแบบไว้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 </a:t>
            </a:r>
            <a:b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   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และตรวจสอบและประเมินผล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04" name="Google Shape;504;p54"/>
          <p:cNvSpPr/>
          <p:nvPr/>
        </p:nvSpPr>
        <p:spPr>
          <a:xfrm>
            <a:off x="539552" y="1916832"/>
            <a:ext cx="8208912" cy="4608512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505" name="Google Shape;505;p54"/>
          <p:cNvSpPr/>
          <p:nvPr/>
        </p:nvSpPr>
        <p:spPr>
          <a:xfrm>
            <a:off x="899592" y="2037285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cen = int(input('หน่วยนับเซนติเมตร = '))</a:t>
            </a:r>
            <a:endParaRPr sz="2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54"/>
          <p:cNvSpPr/>
          <p:nvPr/>
        </p:nvSpPr>
        <p:spPr>
          <a:xfrm>
            <a:off x="899592" y="2469333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def calInch(a):</a:t>
            </a:r>
            <a:endParaRPr sz="2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54"/>
          <p:cNvSpPr/>
          <p:nvPr/>
        </p:nvSpPr>
        <p:spPr>
          <a:xfrm>
            <a:off x="1727684" y="2880186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return a*0.3937</a:t>
            </a:r>
            <a:endParaRPr/>
          </a:p>
        </p:txBody>
      </p:sp>
      <p:sp>
        <p:nvSpPr>
          <p:cNvPr id="508" name="Google Shape;508;p54"/>
          <p:cNvSpPr/>
          <p:nvPr/>
        </p:nvSpPr>
        <p:spPr>
          <a:xfrm>
            <a:off x="899592" y="3324522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def calMeter(a):</a:t>
            </a:r>
            <a:endParaRPr sz="2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54"/>
          <p:cNvSpPr/>
          <p:nvPr/>
        </p:nvSpPr>
        <p:spPr>
          <a:xfrm>
            <a:off x="1732199" y="3718082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return a*0.01</a:t>
            </a:r>
            <a:endParaRPr sz="2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54"/>
          <p:cNvSpPr/>
          <p:nvPr/>
        </p:nvSpPr>
        <p:spPr>
          <a:xfrm>
            <a:off x="899592" y="4189444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def calW(a):</a:t>
            </a:r>
            <a:endParaRPr sz="2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54"/>
          <p:cNvSpPr/>
          <p:nvPr/>
        </p:nvSpPr>
        <p:spPr>
          <a:xfrm>
            <a:off x="1694573" y="4623676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return a*0.005</a:t>
            </a:r>
            <a:endParaRPr sz="2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54"/>
          <p:cNvSpPr/>
          <p:nvPr/>
        </p:nvSpPr>
        <p:spPr>
          <a:xfrm>
            <a:off x="911022" y="5067888"/>
            <a:ext cx="583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print('หน่วยนับนิ้ว = ',calInch(cen))</a:t>
            </a:r>
            <a:endParaRPr/>
          </a:p>
        </p:txBody>
      </p:sp>
      <p:sp>
        <p:nvSpPr>
          <p:cNvPr id="513" name="Google Shape;513;p54"/>
          <p:cNvSpPr/>
          <p:nvPr/>
        </p:nvSpPr>
        <p:spPr>
          <a:xfrm>
            <a:off x="899592" y="5499002"/>
            <a:ext cx="709635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print('หน่วยนับเมตร = ',calMeter(cen))</a:t>
            </a:r>
            <a:endParaRPr/>
          </a:p>
        </p:txBody>
      </p:sp>
      <p:sp>
        <p:nvSpPr>
          <p:cNvPr id="514" name="Google Shape;514;p54"/>
          <p:cNvSpPr/>
          <p:nvPr/>
        </p:nvSpPr>
        <p:spPr>
          <a:xfrm>
            <a:off x="899592" y="5930116"/>
            <a:ext cx="696498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print('หน่วยนับวา = ',calW(cen))</a:t>
            </a:r>
            <a:endParaRPr sz="2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55"/>
          <p:cNvSpPr txBox="1"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2.3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เขียนฟังก์ชันคำนวณอายุ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และแปลงปีเกิด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/>
            </a:r>
            <a:b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จาก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พ.ศ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.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เป็น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ค.ศ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โดยรับค่าปีเกิด</a:t>
            </a:r>
            <a:r>
              <a:rPr lang="en-US" sz="4000" b="1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จากผู้ใช้</a:t>
            </a:r>
            <a:endParaRPr sz="4000" b="1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20" name="Google Shape;520;p55"/>
          <p:cNvSpPr txBox="1"/>
          <p:nvPr/>
        </p:nvSpPr>
        <p:spPr>
          <a:xfrm>
            <a:off x="1907704" y="2651761"/>
            <a:ext cx="661270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1) ข้อมูลเข้า คือ.............................................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21" name="Google Shape;521;p55"/>
          <p:cNvSpPr txBox="1"/>
          <p:nvPr/>
        </p:nvSpPr>
        <p:spPr>
          <a:xfrm>
            <a:off x="1852631" y="3359647"/>
            <a:ext cx="694613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2) ข้อมูลออก คือ.............................................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22" name="Google Shape;522;p55"/>
          <p:cNvSpPr txBox="1"/>
          <p:nvPr/>
        </p:nvSpPr>
        <p:spPr>
          <a:xfrm>
            <a:off x="948268" y="1935734"/>
            <a:ext cx="788869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2.3.1)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การวิเคราะห์และกำหนดรายละเอียดของปัญหา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23" name="Google Shape;523;p55"/>
          <p:cNvSpPr/>
          <p:nvPr/>
        </p:nvSpPr>
        <p:spPr>
          <a:xfrm>
            <a:off x="4932041" y="2564904"/>
            <a:ext cx="194421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พ.ศ. เกิด</a:t>
            </a:r>
            <a:endParaRPr sz="40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24" name="Google Shape;524;p55"/>
          <p:cNvSpPr/>
          <p:nvPr/>
        </p:nvSpPr>
        <p:spPr>
          <a:xfrm>
            <a:off x="4932040" y="3280931"/>
            <a:ext cx="273630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อายุ , ค.ศ. เกิด</a:t>
            </a:r>
            <a:endParaRPr sz="40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56"/>
          <p:cNvSpPr txBox="1"/>
          <p:nvPr/>
        </p:nvSpPr>
        <p:spPr>
          <a:xfrm flipH="1">
            <a:off x="461004" y="1988840"/>
            <a:ext cx="528287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วิธีการตรวจสอบความถูกต้อง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531" name="Google Shape;531;p56"/>
          <p:cNvGraphicFramePr/>
          <p:nvPr>
            <p:extLst>
              <p:ext uri="{D42A27DB-BD31-4B8C-83A1-F6EECF244321}">
                <p14:modId xmlns:p14="http://schemas.microsoft.com/office/powerpoint/2010/main" val="3092453989"/>
              </p:ext>
            </p:extLst>
          </p:nvPr>
        </p:nvGraphicFramePr>
        <p:xfrm>
          <a:off x="971600" y="2859757"/>
          <a:ext cx="7715175" cy="1528743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2571725"/>
                <a:gridCol w="2571725"/>
                <a:gridCol w="2571725"/>
              </a:tblGrid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พ.ศ. เกิด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อายุ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ค.ศ. เกิด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532" name="Google Shape;532;p56"/>
          <p:cNvSpPr/>
          <p:nvPr/>
        </p:nvSpPr>
        <p:spPr>
          <a:xfrm>
            <a:off x="1475657" y="3225895"/>
            <a:ext cx="10801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2546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33" name="Google Shape;533;p56"/>
          <p:cNvSpPr/>
          <p:nvPr/>
        </p:nvSpPr>
        <p:spPr>
          <a:xfrm>
            <a:off x="4355976" y="3225895"/>
            <a:ext cx="10801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15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34" name="Google Shape;534;p56"/>
          <p:cNvSpPr/>
          <p:nvPr/>
        </p:nvSpPr>
        <p:spPr>
          <a:xfrm>
            <a:off x="6804248" y="3212976"/>
            <a:ext cx="10801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2003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35" name="Google Shape;535;p56"/>
          <p:cNvSpPr/>
          <p:nvPr/>
        </p:nvSpPr>
        <p:spPr>
          <a:xfrm>
            <a:off x="1475656" y="3729951"/>
            <a:ext cx="10801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2550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36" name="Google Shape;536;p56"/>
          <p:cNvSpPr/>
          <p:nvPr/>
        </p:nvSpPr>
        <p:spPr>
          <a:xfrm>
            <a:off x="4355975" y="3729951"/>
            <a:ext cx="10801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37" name="Google Shape;537;p56"/>
          <p:cNvSpPr/>
          <p:nvPr/>
        </p:nvSpPr>
        <p:spPr>
          <a:xfrm>
            <a:off x="6804247" y="3717032"/>
            <a:ext cx="10801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2007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3" name="Google Shape;543;p57"/>
          <p:cNvGraphicFramePr/>
          <p:nvPr>
            <p:extLst>
              <p:ext uri="{D42A27DB-BD31-4B8C-83A1-F6EECF244321}">
                <p14:modId xmlns:p14="http://schemas.microsoft.com/office/powerpoint/2010/main" val="2867780176"/>
              </p:ext>
            </p:extLst>
          </p:nvPr>
        </p:nvGraphicFramePr>
        <p:xfrm>
          <a:off x="404733" y="3090688"/>
          <a:ext cx="8229600" cy="1970385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730425"/>
                <a:gridCol w="3384375"/>
                <a:gridCol w="1080125"/>
                <a:gridCol w="3034675"/>
              </a:tblGrid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 dirty="0" err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ลำดับที่</a:t>
                      </a:r>
                      <a:endParaRPr sz="1800" b="1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ชื่อฟังก์ชัน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ชนิด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none" strike="noStrike" cap="none" dirty="0" err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หน้าที่</a:t>
                      </a:r>
                      <a:endParaRPr sz="1800" b="1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26813"/>
                    </a:solidFill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544" name="Google Shape;544;p57"/>
          <p:cNvSpPr txBox="1"/>
          <p:nvPr/>
        </p:nvSpPr>
        <p:spPr>
          <a:xfrm>
            <a:off x="841405" y="1298926"/>
            <a:ext cx="510909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2.3.2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การวางแผนในการแก้ปัญหา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45" name="Google Shape;545;p57"/>
          <p:cNvSpPr txBox="1"/>
          <p:nvPr/>
        </p:nvSpPr>
        <p:spPr>
          <a:xfrm>
            <a:off x="1671176" y="1902008"/>
            <a:ext cx="444705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มีจำนวน .......... ฟังก์ชัน 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46" name="Google Shape;546;p57"/>
          <p:cNvSpPr/>
          <p:nvPr/>
        </p:nvSpPr>
        <p:spPr>
          <a:xfrm>
            <a:off x="457200" y="4005064"/>
            <a:ext cx="65841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47" name="Google Shape;547;p57"/>
          <p:cNvSpPr/>
          <p:nvPr/>
        </p:nvSpPr>
        <p:spPr>
          <a:xfrm>
            <a:off x="1269978" y="4005433"/>
            <a:ext cx="135780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 err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calAge</a:t>
            </a:r>
            <a:endParaRPr sz="3200" b="1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48" name="Google Shape;548;p57"/>
          <p:cNvSpPr/>
          <p:nvPr/>
        </p:nvSpPr>
        <p:spPr>
          <a:xfrm>
            <a:off x="4519533" y="4029175"/>
            <a:ext cx="120459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คืนค่า</a:t>
            </a:r>
            <a:endParaRPr sz="32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49" name="Google Shape;549;p57"/>
          <p:cNvSpPr/>
          <p:nvPr/>
        </p:nvSpPr>
        <p:spPr>
          <a:xfrm>
            <a:off x="5940152" y="4026157"/>
            <a:ext cx="216024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คำนวณอายุ</a:t>
            </a:r>
            <a:endParaRPr sz="32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50" name="Google Shape;550;p57"/>
          <p:cNvSpPr/>
          <p:nvPr/>
        </p:nvSpPr>
        <p:spPr>
          <a:xfrm>
            <a:off x="467544" y="4476298"/>
            <a:ext cx="65841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51" name="Google Shape;551;p57"/>
          <p:cNvSpPr/>
          <p:nvPr/>
        </p:nvSpPr>
        <p:spPr>
          <a:xfrm>
            <a:off x="1280322" y="4476667"/>
            <a:ext cx="135780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calCE</a:t>
            </a:r>
            <a:endParaRPr sz="32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52" name="Google Shape;552;p57"/>
          <p:cNvSpPr/>
          <p:nvPr/>
        </p:nvSpPr>
        <p:spPr>
          <a:xfrm>
            <a:off x="4529877" y="4500409"/>
            <a:ext cx="120459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คืนค่า</a:t>
            </a:r>
            <a:endParaRPr sz="32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53" name="Google Shape;553;p57"/>
          <p:cNvSpPr/>
          <p:nvPr/>
        </p:nvSpPr>
        <p:spPr>
          <a:xfrm>
            <a:off x="5950496" y="4497391"/>
            <a:ext cx="249959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คำนวณ ค.ศ. เกิด</a:t>
            </a:r>
            <a:endParaRPr sz="32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54" name="Google Shape;554;p57"/>
          <p:cNvSpPr/>
          <p:nvPr/>
        </p:nvSpPr>
        <p:spPr>
          <a:xfrm>
            <a:off x="3236285" y="1894826"/>
            <a:ext cx="65841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58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รหัสลำลองหรือผังงานมีดังนี้</a:t>
            </a:r>
            <a:endParaRPr sz="4000" b="0" i="0" u="none" strike="noStrike" cap="none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60" name="Google Shape;560;p58"/>
          <p:cNvSpPr/>
          <p:nvPr/>
        </p:nvSpPr>
        <p:spPr>
          <a:xfrm>
            <a:off x="539552" y="1556792"/>
            <a:ext cx="8208912" cy="4752528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561" name="Google Shape;561;p58"/>
          <p:cNvSpPr/>
          <p:nvPr/>
        </p:nvSpPr>
        <p:spPr>
          <a:xfrm>
            <a:off x="1115616" y="2037285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 num ← รับค่าค่า พ.ศ. เกิด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62" name="Google Shape;562;p58"/>
          <p:cNvSpPr/>
          <p:nvPr/>
        </p:nvSpPr>
        <p:spPr>
          <a:xfrm>
            <a:off x="1115616" y="2469333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 กำหนดฟังก์ชันคำนวณ ค.ศ.: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63" name="Google Shape;563;p58"/>
          <p:cNvSpPr/>
          <p:nvPr/>
        </p:nvSpPr>
        <p:spPr>
          <a:xfrm>
            <a:off x="1943708" y="2880186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ค.ศ. เกิด ←  พ.ศ.เกิด - 543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64" name="Google Shape;564;p58"/>
          <p:cNvSpPr/>
          <p:nvPr/>
        </p:nvSpPr>
        <p:spPr>
          <a:xfrm>
            <a:off x="1115616" y="3324522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3. กำหนดฟังก์ชันคำนวนณอายุ: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65" name="Google Shape;565;p58"/>
          <p:cNvSpPr/>
          <p:nvPr/>
        </p:nvSpPr>
        <p:spPr>
          <a:xfrm>
            <a:off x="1948223" y="3718082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อายุ ← ปีปัจจุบัน - ปีเกิด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66" name="Google Shape;566;p58"/>
          <p:cNvSpPr/>
          <p:nvPr/>
        </p:nvSpPr>
        <p:spPr>
          <a:xfrm>
            <a:off x="1115616" y="4189444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 แสดงอายุ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67" name="Google Shape;567;p58"/>
          <p:cNvSpPr/>
          <p:nvPr/>
        </p:nvSpPr>
        <p:spPr>
          <a:xfrm>
            <a:off x="1115616" y="4623676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5. แสดง ค.ศ. เกิด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59"/>
          <p:cNvSpPr/>
          <p:nvPr/>
        </p:nvSpPr>
        <p:spPr>
          <a:xfrm>
            <a:off x="539552" y="1916832"/>
            <a:ext cx="8208912" cy="4608512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573" name="Google Shape;573;p59"/>
          <p:cNvSpPr/>
          <p:nvPr/>
        </p:nvSpPr>
        <p:spPr>
          <a:xfrm>
            <a:off x="683568" y="692696"/>
            <a:ext cx="8064896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2.3.3) ให้นักเรียนเขียนโปรแกรมตามที่ออกแบบไว้      </a:t>
            </a:r>
            <a:b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</a:b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  ตรวจสอบและประเมินผล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574" name="Google Shape;574;p59"/>
          <p:cNvSpPr txBox="1"/>
          <p:nvPr/>
        </p:nvSpPr>
        <p:spPr>
          <a:xfrm>
            <a:off x="971600" y="2717051"/>
            <a:ext cx="573105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แบบที่ 1 ประกาศตัวแปรเพื่อรับค่า พ.ศ. ปัจจุบันเพิ่มเติม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75" name="Google Shape;575;p59"/>
          <p:cNvSpPr txBox="1"/>
          <p:nvPr/>
        </p:nvSpPr>
        <p:spPr>
          <a:xfrm>
            <a:off x="971600" y="3255830"/>
            <a:ext cx="747832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แบบที่ 2 ใช้ฟังก์ชัน datetime เพื่อดึง พ.ศ. ปัจจุบันจากเครื่องคอมพิวเตอร์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60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แบบที่ 1 ประกาศตัวแปรเพื่อรับค่า พ.ศ. ปัจจุบันเพิ่มเติม</a:t>
            </a:r>
            <a:endParaRPr sz="4000" b="0" i="0" u="none" strike="noStrike" cap="none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Calibri"/>
            </a:endParaRPr>
          </a:p>
        </p:txBody>
      </p:sp>
      <p:sp>
        <p:nvSpPr>
          <p:cNvPr id="581" name="Google Shape;581;p60"/>
          <p:cNvSpPr/>
          <p:nvPr/>
        </p:nvSpPr>
        <p:spPr>
          <a:xfrm>
            <a:off x="1115616" y="2037285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num = int(input('พ.ศ. เกิด = '))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82" name="Google Shape;582;p60"/>
          <p:cNvSpPr/>
          <p:nvPr/>
        </p:nvSpPr>
        <p:spPr>
          <a:xfrm>
            <a:off x="1115616" y="2469333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num2 = int(input('พ.ศ. ปัจจุบัน = '))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83" name="Google Shape;583;p60"/>
          <p:cNvSpPr/>
          <p:nvPr/>
        </p:nvSpPr>
        <p:spPr>
          <a:xfrm>
            <a:off x="1115616" y="2880186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calCE(a):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84" name="Google Shape;584;p60"/>
          <p:cNvSpPr/>
          <p:nvPr/>
        </p:nvSpPr>
        <p:spPr>
          <a:xfrm>
            <a:off x="1979712" y="3324522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return a - 543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85" name="Google Shape;585;p60"/>
          <p:cNvSpPr/>
          <p:nvPr/>
        </p:nvSpPr>
        <p:spPr>
          <a:xfrm>
            <a:off x="1115616" y="3718082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calAge(a,b):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86" name="Google Shape;586;p60"/>
          <p:cNvSpPr/>
          <p:nvPr/>
        </p:nvSpPr>
        <p:spPr>
          <a:xfrm>
            <a:off x="1979712" y="4189444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return b - a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87" name="Google Shape;587;p60"/>
          <p:cNvSpPr/>
          <p:nvPr/>
        </p:nvSpPr>
        <p:spPr>
          <a:xfrm>
            <a:off x="1115616" y="4623676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print('อายุ = ',calAge(num,num2))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88" name="Google Shape;588;p60"/>
          <p:cNvSpPr/>
          <p:nvPr/>
        </p:nvSpPr>
        <p:spPr>
          <a:xfrm>
            <a:off x="1115616" y="5158652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print('ค.ศ. เกิด = ',calCE(num))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89" name="Google Shape;589;p60"/>
          <p:cNvSpPr/>
          <p:nvPr/>
        </p:nvSpPr>
        <p:spPr>
          <a:xfrm>
            <a:off x="539552" y="1916832"/>
            <a:ext cx="8208912" cy="4608512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61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แบบที่ 2 ใช้ฟังก์ชัน datetime เพื่อดึง พ.ศ. ปัจจุบัน</a:t>
            </a:r>
            <a:br>
              <a:rPr lang="en-US" sz="3600" b="0" i="0" u="none" strike="noStrike" cap="none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3600" b="0" i="0" u="none" strike="noStrike" cap="none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         จากเครื่องคอมพิวเตอร์</a:t>
            </a:r>
            <a:endParaRPr sz="3600" b="0" i="0" u="none" strike="noStrike" cap="none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95" name="Google Shape;595;p61"/>
          <p:cNvSpPr/>
          <p:nvPr/>
        </p:nvSpPr>
        <p:spPr>
          <a:xfrm>
            <a:off x="1115616" y="2037285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import datetime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96" name="Google Shape;596;p61"/>
          <p:cNvSpPr/>
          <p:nvPr/>
        </p:nvSpPr>
        <p:spPr>
          <a:xfrm>
            <a:off x="1115616" y="2469333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now = datetime.datetime.now()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97" name="Google Shape;597;p61"/>
          <p:cNvSpPr/>
          <p:nvPr/>
        </p:nvSpPr>
        <p:spPr>
          <a:xfrm>
            <a:off x="1115616" y="2880186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num = int(input('พ.ศ. เกิด = '))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98" name="Google Shape;598;p61"/>
          <p:cNvSpPr/>
          <p:nvPr/>
        </p:nvSpPr>
        <p:spPr>
          <a:xfrm>
            <a:off x="1115616" y="3324522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calCE(a):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99" name="Google Shape;599;p61"/>
          <p:cNvSpPr/>
          <p:nvPr/>
        </p:nvSpPr>
        <p:spPr>
          <a:xfrm>
            <a:off x="1835696" y="3718082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return a - 543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00" name="Google Shape;600;p61"/>
          <p:cNvSpPr/>
          <p:nvPr/>
        </p:nvSpPr>
        <p:spPr>
          <a:xfrm>
            <a:off x="1115616" y="4189444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calAge(a):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01" name="Google Shape;601;p61"/>
          <p:cNvSpPr/>
          <p:nvPr/>
        </p:nvSpPr>
        <p:spPr>
          <a:xfrm>
            <a:off x="1835696" y="4623676"/>
            <a:ext cx="748883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return now.year - calCE(a)	    #now.year คืนค่า ค.ศ. ของปีปัจจุบัน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02" name="Google Shape;602;p61"/>
          <p:cNvSpPr/>
          <p:nvPr/>
        </p:nvSpPr>
        <p:spPr>
          <a:xfrm>
            <a:off x="1115616" y="5158652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print('อายุ = ',calAge(num))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03" name="Google Shape;603;p61"/>
          <p:cNvSpPr/>
          <p:nvPr/>
        </p:nvSpPr>
        <p:spPr>
          <a:xfrm>
            <a:off x="539552" y="1916832"/>
            <a:ext cx="8208912" cy="4608512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604" name="Google Shape;604;p61"/>
          <p:cNvSpPr/>
          <p:nvPr/>
        </p:nvSpPr>
        <p:spPr>
          <a:xfrm>
            <a:off x="1115616" y="5714092"/>
            <a:ext cx="56166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print('อายุ = ',calAge(num))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62"/>
          <p:cNvSpPr txBox="1">
            <a:spLocks noGrp="1"/>
          </p:cNvSpPr>
          <p:nvPr>
            <p:ph type="body" idx="1"/>
          </p:nvPr>
        </p:nvSpPr>
        <p:spPr>
          <a:xfrm>
            <a:off x="536028" y="2361149"/>
            <a:ext cx="8229600" cy="173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4000" dirty="0" smtClean="0"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หากมีเวลาเพียงพอ ทบทวนโจทย์พาเต่ากลับบ้านที่นักเรียนได้เคยปฏิบัติมาแล้วในชั้น ม.1 โดยทำใบกิจกรรมเสริม  </a:t>
            </a:r>
            <a:r>
              <a:rPr lang="th-TH" sz="4000" b="1" dirty="0" smtClean="0"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พาเต่าไปเยี่ยมเพื่อนที่บ้าน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  <a:p>
            <a:pPr marL="0" marR="0" lvl="0" indent="0" algn="just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62"/>
          <p:cNvSpPr txBox="1">
            <a:spLocks noGrp="1"/>
          </p:cNvSpPr>
          <p:nvPr>
            <p:ph type="body" idx="1"/>
          </p:nvPr>
        </p:nvSpPr>
        <p:spPr>
          <a:xfrm>
            <a:off x="236483" y="1546472"/>
            <a:ext cx="3424335" cy="4812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fontAlgn="base"/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เก็บ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ไฟล์ 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turtlelab9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ไว้ในโฟลเดอร์เดียวกับโปรแกรม</a:t>
            </a:r>
          </a:p>
          <a:p>
            <a:pPr fontAlgn="base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เขียนคำสั่งต่อไปนี้ แล้วสังเกตผลลัพธ์ที่ได้</a:t>
            </a:r>
          </a:p>
          <a:p>
            <a:pPr marL="71755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from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turtlelab9 import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</a:p>
          <a:p>
            <a:pPr marL="71755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turtle,check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1755" indent="0">
              <a:buNone/>
            </a:pP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71755" indent="0">
              <a:buNone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3200" dirty="0" smtClean="0"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  <a:p>
            <a:pPr marL="0" indent="0" algn="just">
              <a:spcBef>
                <a:spcPts val="0"/>
              </a:spcBef>
              <a:buSzPts val="3800"/>
              <a:buNone/>
            </a:pPr>
            <a:endParaRPr sz="32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  <a:p>
            <a:pPr marL="0" indent="0" algn="just">
              <a:spcBef>
                <a:spcPts val="800"/>
              </a:spcBef>
              <a:buSzPts val="3800"/>
              <a:buNone/>
            </a:pPr>
            <a:endParaRPr sz="32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745" y="1546470"/>
            <a:ext cx="4295917" cy="4540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6483" y="961697"/>
            <a:ext cx="3424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พาเต่าไปเยี่ยมเพื่อนที่บ้าน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6788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9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นับจำนวนถั่วแต่ละชนิดรวม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กลุ่มใดเสร็จก่อนจะได้รางวัล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165" name="Google Shape;165;p19"/>
          <p:cNvSpPr txBox="1"/>
          <p:nvPr/>
        </p:nvSpPr>
        <p:spPr>
          <a:xfrm>
            <a:off x="2191555" y="4940993"/>
            <a:ext cx="609462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+</a:t>
            </a:r>
            <a:endParaRPr/>
          </a:p>
        </p:txBody>
      </p:sp>
      <p:sp>
        <p:nvSpPr>
          <p:cNvPr id="166" name="Google Shape;166;p19"/>
          <p:cNvSpPr txBox="1"/>
          <p:nvPr/>
        </p:nvSpPr>
        <p:spPr>
          <a:xfrm>
            <a:off x="4539482" y="4941168"/>
            <a:ext cx="609462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+</a:t>
            </a:r>
            <a:endParaRPr/>
          </a:p>
        </p:txBody>
      </p:sp>
      <p:sp>
        <p:nvSpPr>
          <p:cNvPr id="167" name="Google Shape;167;p19"/>
          <p:cNvSpPr txBox="1"/>
          <p:nvPr/>
        </p:nvSpPr>
        <p:spPr>
          <a:xfrm>
            <a:off x="6915746" y="4940992"/>
            <a:ext cx="609462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=</a:t>
            </a:r>
            <a:endParaRPr/>
          </a:p>
        </p:txBody>
      </p:sp>
      <p:sp>
        <p:nvSpPr>
          <p:cNvPr id="168" name="Google Shape;168;p19"/>
          <p:cNvSpPr txBox="1"/>
          <p:nvPr/>
        </p:nvSpPr>
        <p:spPr>
          <a:xfrm>
            <a:off x="7654583" y="4686066"/>
            <a:ext cx="825867" cy="186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0" dirty="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?</a:t>
            </a:r>
            <a:endParaRPr dirty="0"/>
          </a:p>
        </p:txBody>
      </p:sp>
      <p:pic>
        <p:nvPicPr>
          <p:cNvPr id="1027" name="Picture 3" descr="C:\Users\tkron\Downloads\food-bean-plai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21226">
            <a:off x="1865892" y="5888383"/>
            <a:ext cx="707705" cy="70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35" y="4812336"/>
            <a:ext cx="1118310" cy="142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109" y="4795726"/>
            <a:ext cx="1142174" cy="1460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643" y="4734617"/>
            <a:ext cx="1030731" cy="131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 descr="C:\Users\tkron\Downloads\food-bean-plain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21226">
            <a:off x="3921922" y="5850689"/>
            <a:ext cx="707705" cy="70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tkron\Downloads\food-bean-plain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21226">
            <a:off x="5995301" y="5698683"/>
            <a:ext cx="707705" cy="70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62"/>
          <p:cNvSpPr txBox="1">
            <a:spLocks noGrp="1"/>
          </p:cNvSpPr>
          <p:nvPr>
            <p:ph type="body" idx="1"/>
          </p:nvPr>
        </p:nvSpPr>
        <p:spPr>
          <a:xfrm>
            <a:off x="1008990" y="1546472"/>
            <a:ext cx="7803934" cy="4812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755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turtle.left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  </a:t>
            </a:r>
            <a:r>
              <a:rPr lang="en-US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/* 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หมายถึง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องศา</a:t>
            </a:r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*/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71755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turttle.right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หมายถึง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หันขวา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องศา</a:t>
            </a:r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*/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71755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turtle.forward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หมายถึง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เดินหน้า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*/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71755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turtle.backward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หมายถึง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ถอยหลัง หันซ้าย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*/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71755" indent="0">
              <a:buNone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71755" indent="0">
              <a:buNone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3200" dirty="0" smtClean="0"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  <a:p>
            <a:pPr marL="0" indent="0" algn="just">
              <a:spcBef>
                <a:spcPts val="0"/>
              </a:spcBef>
              <a:buSzPts val="3800"/>
              <a:buNone/>
            </a:pPr>
            <a:endParaRPr sz="32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  <a:p>
            <a:pPr marL="0" indent="0" algn="just">
              <a:spcBef>
                <a:spcPts val="800"/>
              </a:spcBef>
              <a:buSzPts val="3800"/>
              <a:buNone/>
            </a:pPr>
            <a:endParaRPr sz="32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931" y="3584146"/>
            <a:ext cx="2680138" cy="2832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6483" y="961697"/>
            <a:ext cx="84737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พาเต่าไปเยี่ยมเพื่อนที่บ้าน</a:t>
            </a:r>
            <a:r>
              <a:rPr lang="en-US" sz="32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40 </a:t>
            </a:r>
            <a:r>
              <a:rPr lang="th-TH" sz="32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หลัง โดยมีคำสั่งสำหรับการเดินดังนี้</a:t>
            </a:r>
            <a:endParaRPr lang="th-TH" sz="3200" b="1" dirty="0">
              <a:solidFill>
                <a:srgbClr val="0000FF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1133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ฟังก์ชัน (ครั้งที่ </a:t>
            </a:r>
            <a:r>
              <a:rPr lang="en-US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)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th-TH" sz="4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ต.เต่าก้าวเดิน</a:t>
            </a:r>
            <a:endParaRPr lang="th-TH" sz="4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7194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62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คำสั่งไพทอนที่ใช้ในการวาดเส้นเป็นรูป</a:t>
            </a:r>
            <a:r>
              <a:rPr lang="en-US" sz="4000" b="0" i="0" u="none" strike="noStrike" cap="none" dirty="0" err="1" smtClean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ต่างๆ</a:t>
            </a:r>
            <a:r>
              <a:rPr lang="en-US" sz="4000" b="0" i="0" u="none" strike="noStrike" cap="none" dirty="0" smtClean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รวมถึงการกำหนดมุมที่ต้องการ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ซึ่งจะต้องประกาศ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ส่วนหัวโปรแกรมด้วยคำสั่ง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from turtle  import  * 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  <a:p>
            <a:pPr marL="0" marR="0" lvl="0" indent="0" algn="just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771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63"/>
          <p:cNvSpPr/>
          <p:nvPr/>
        </p:nvSpPr>
        <p:spPr>
          <a:xfrm>
            <a:off x="827584" y="1772816"/>
            <a:ext cx="7488832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ให้ผู้เรียนแต่ละคนทำกิจกรรม</a:t>
            </a:r>
            <a:r>
              <a:rPr lang="en-US" sz="4000" dirty="0" err="1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ที่</a:t>
            </a:r>
            <a:r>
              <a:rPr lang="en-US" sz="4000" dirty="0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2.2               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จากหนังสือเรียน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และทำใบกิจกรรมที่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7.2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เรื่อง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ต.เต่าก้าวเดิน</a:t>
            </a:r>
            <a:r>
              <a:rPr lang="en-US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dirty="0" err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หลังจากนั้นสุ่มผู้เรียนนำเสนอวิธีการในการเขียนโปรแกรม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64"/>
          <p:cNvSpPr txBox="1"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en-US" sz="5000" b="1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ใบกิจกรรมที่ 7.2 ต.เต่าก้าวเดิน</a:t>
            </a:r>
            <a:endParaRPr sz="5000" b="1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65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 ใช้เต่าในการเขียนโปรแกรมที่มีการสร้าง</a:t>
            </a:r>
            <a:br>
              <a:rPr lang="en-US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ฟังก์ชันเพื่อให้ได้รูปดังต่อไปนี้</a:t>
            </a:r>
            <a:endParaRPr sz="4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626" name="Google Shape;626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71800" y="1916832"/>
            <a:ext cx="3960439" cy="3902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66"/>
          <p:cNvSpPr/>
          <p:nvPr/>
        </p:nvSpPr>
        <p:spPr>
          <a:xfrm>
            <a:off x="323528" y="1124744"/>
            <a:ext cx="493115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1.1 มีจำนวน …………. ฟังก์ชัน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632" name="Google Shape;632;p66"/>
          <p:cNvGraphicFramePr/>
          <p:nvPr>
            <p:extLst>
              <p:ext uri="{D42A27DB-BD31-4B8C-83A1-F6EECF244321}">
                <p14:modId xmlns:p14="http://schemas.microsoft.com/office/powerpoint/2010/main" val="2398926769"/>
              </p:ext>
            </p:extLst>
          </p:nvPr>
        </p:nvGraphicFramePr>
        <p:xfrm>
          <a:off x="467544" y="1832630"/>
          <a:ext cx="8352925" cy="4620750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1101850"/>
                <a:gridCol w="3064050"/>
                <a:gridCol w="1086750"/>
                <a:gridCol w="3100275"/>
              </a:tblGrid>
              <a:tr h="77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ลำดับที่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ชนิด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หน้าที่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320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67"/>
          <p:cNvSpPr/>
          <p:nvPr/>
        </p:nvSpPr>
        <p:spPr>
          <a:xfrm>
            <a:off x="323528" y="1124744"/>
            <a:ext cx="281038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1.2 โปรแกรม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38" name="Google Shape;638;p67"/>
          <p:cNvSpPr/>
          <p:nvPr/>
        </p:nvSpPr>
        <p:spPr>
          <a:xfrm>
            <a:off x="467544" y="1832630"/>
            <a:ext cx="8352928" cy="4620706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68"/>
          <p:cNvSpPr/>
          <p:nvPr/>
        </p:nvSpPr>
        <p:spPr>
          <a:xfrm>
            <a:off x="323528" y="881425"/>
            <a:ext cx="864096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 ใช้เต่าในการเขียนโปรแกรที่มีการสร้างฟังก์ชันเพื่อให้ได้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รูปดังต่อไปนี้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644" name="Google Shape;644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59832" y="1772816"/>
            <a:ext cx="4248472" cy="4519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69"/>
          <p:cNvSpPr/>
          <p:nvPr/>
        </p:nvSpPr>
        <p:spPr>
          <a:xfrm>
            <a:off x="323528" y="836712"/>
            <a:ext cx="512191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2.1 มีจำนวน …………… ฟังก์ชัน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650" name="Google Shape;650;p69"/>
          <p:cNvGraphicFramePr/>
          <p:nvPr>
            <p:extLst>
              <p:ext uri="{D42A27DB-BD31-4B8C-83A1-F6EECF244321}">
                <p14:modId xmlns:p14="http://schemas.microsoft.com/office/powerpoint/2010/main" val="1995927806"/>
              </p:ext>
            </p:extLst>
          </p:nvPr>
        </p:nvGraphicFramePr>
        <p:xfrm>
          <a:off x="467544" y="1700808"/>
          <a:ext cx="8280900" cy="2741353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1092350"/>
                <a:gridCol w="3037625"/>
                <a:gridCol w="1077375"/>
                <a:gridCol w="3073550"/>
              </a:tblGrid>
              <a:tr h="1044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ลำดับที่</a:t>
                      </a:r>
                      <a:endParaRPr sz="32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ชื่อฟังก์ชัน</a:t>
                      </a:r>
                      <a:endParaRPr sz="32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ชนิด</a:t>
                      </a:r>
                      <a:endParaRPr sz="32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หน้าที่</a:t>
                      </a:r>
                      <a:endParaRPr sz="32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044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>
            <a:spLocks noGrp="1"/>
          </p:cNvSpPr>
          <p:nvPr>
            <p:ph type="title"/>
          </p:nvPr>
        </p:nvSpPr>
        <p:spPr>
          <a:xfrm>
            <a:off x="1331640" y="2307279"/>
            <a:ext cx="432048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Arial"/>
              <a:buNone/>
            </a:pPr>
            <a:r>
              <a:rPr lang="en-US" sz="72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Winner…</a:t>
            </a:r>
            <a:endParaRPr dirty="0"/>
          </a:p>
        </p:txBody>
      </p:sp>
      <p:sp>
        <p:nvSpPr>
          <p:cNvPr id="185" name="Google Shape;185;p20"/>
          <p:cNvSpPr txBox="1">
            <a:spLocks noGrp="1"/>
          </p:cNvSpPr>
          <p:nvPr>
            <p:ph type="body" idx="1"/>
          </p:nvPr>
        </p:nvSpPr>
        <p:spPr>
          <a:xfrm>
            <a:off x="611560" y="4171459"/>
            <a:ext cx="8229600" cy="2671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กลุ่มที่ปฏิบัติภารกิจสำเร็จและรวดเร็ว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นำเสนอขั้นตอนหรือวิธีการทำงาน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3074" name="Picture 2" descr="C:\Users\tkron\Downloads\15283508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939" y="1165827"/>
            <a:ext cx="2743200" cy="378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70"/>
          <p:cNvSpPr/>
          <p:nvPr/>
        </p:nvSpPr>
        <p:spPr>
          <a:xfrm>
            <a:off x="323528" y="1124744"/>
            <a:ext cx="286007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2.2 โปรแกรม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56" name="Google Shape;656;p70"/>
          <p:cNvSpPr/>
          <p:nvPr/>
        </p:nvSpPr>
        <p:spPr>
          <a:xfrm>
            <a:off x="467544" y="1832630"/>
            <a:ext cx="8352928" cy="4620706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71"/>
          <p:cNvSpPr/>
          <p:nvPr/>
        </p:nvSpPr>
        <p:spPr>
          <a:xfrm>
            <a:off x="323528" y="881425"/>
            <a:ext cx="864096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3. ใช้เต่าในการเขียนโปรแกรที่มีการสร้างฟังก์ชันเพื่อให้ได้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รูปดังต่อไปนี้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662" name="Google Shape;662;p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75060" y="2348880"/>
            <a:ext cx="5393879" cy="3160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72"/>
          <p:cNvSpPr/>
          <p:nvPr/>
        </p:nvSpPr>
        <p:spPr>
          <a:xfrm>
            <a:off x="323528" y="836712"/>
            <a:ext cx="512191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3.1 มีจำนวน …………… ฟังก์ชัน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668" name="Google Shape;668;p72"/>
          <p:cNvGraphicFramePr/>
          <p:nvPr>
            <p:extLst>
              <p:ext uri="{D42A27DB-BD31-4B8C-83A1-F6EECF244321}">
                <p14:modId xmlns:p14="http://schemas.microsoft.com/office/powerpoint/2010/main" val="2805751348"/>
              </p:ext>
            </p:extLst>
          </p:nvPr>
        </p:nvGraphicFramePr>
        <p:xfrm>
          <a:off x="467544" y="1700808"/>
          <a:ext cx="8280900" cy="2088250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1092350"/>
                <a:gridCol w="3037625"/>
                <a:gridCol w="1077375"/>
                <a:gridCol w="3073550"/>
              </a:tblGrid>
              <a:tr h="1044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ลำดับที่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ชนิด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หน้าที่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044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73"/>
          <p:cNvSpPr/>
          <p:nvPr/>
        </p:nvSpPr>
        <p:spPr>
          <a:xfrm>
            <a:off x="323528" y="1124744"/>
            <a:ext cx="286007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3.2 โปรแกรม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74" name="Google Shape;674;p73"/>
          <p:cNvSpPr/>
          <p:nvPr/>
        </p:nvSpPr>
        <p:spPr>
          <a:xfrm>
            <a:off x="467544" y="1832630"/>
            <a:ext cx="8352928" cy="4620706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74"/>
          <p:cNvSpPr/>
          <p:nvPr/>
        </p:nvSpPr>
        <p:spPr>
          <a:xfrm>
            <a:off x="323528" y="881425"/>
            <a:ext cx="864096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 ใช้เต่าในการเขียนโปรแกรที่มีการสร้างฟังก์ชันเพื่อให้ได้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รูปดังต่อไปนี้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680" name="Google Shape;680;p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5428" y="2708920"/>
            <a:ext cx="6857159" cy="30644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75"/>
          <p:cNvSpPr/>
          <p:nvPr/>
        </p:nvSpPr>
        <p:spPr>
          <a:xfrm>
            <a:off x="323528" y="836712"/>
            <a:ext cx="512191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4.1 มีจำนวน …………… ฟังก์ชัน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686" name="Google Shape;686;p75"/>
          <p:cNvGraphicFramePr/>
          <p:nvPr>
            <p:extLst>
              <p:ext uri="{D42A27DB-BD31-4B8C-83A1-F6EECF244321}">
                <p14:modId xmlns:p14="http://schemas.microsoft.com/office/powerpoint/2010/main" val="2693621433"/>
              </p:ext>
            </p:extLst>
          </p:nvPr>
        </p:nvGraphicFramePr>
        <p:xfrm>
          <a:off x="467544" y="1556792"/>
          <a:ext cx="8280900" cy="4752500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1092350"/>
                <a:gridCol w="3037625"/>
                <a:gridCol w="1077375"/>
                <a:gridCol w="3073550"/>
              </a:tblGrid>
              <a:tr h="95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ลำดับที่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ชนิด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หน้าที่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76"/>
          <p:cNvSpPr/>
          <p:nvPr/>
        </p:nvSpPr>
        <p:spPr>
          <a:xfrm>
            <a:off x="323528" y="1124744"/>
            <a:ext cx="286007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4.2 โปรแกรม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92" name="Google Shape;692;p76"/>
          <p:cNvSpPr/>
          <p:nvPr/>
        </p:nvSpPr>
        <p:spPr>
          <a:xfrm>
            <a:off x="467544" y="1832630"/>
            <a:ext cx="8352928" cy="4620706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77"/>
          <p:cNvSpPr txBox="1"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en-US" sz="5000" b="1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ใบกิจกรรมที่ 7.2 ต.เต่าก้าวเดิน</a:t>
            </a:r>
            <a:endParaRPr sz="5000" b="1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98" name="Google Shape;698;p77"/>
          <p:cNvSpPr txBox="1"/>
          <p:nvPr/>
        </p:nvSpPr>
        <p:spPr>
          <a:xfrm>
            <a:off x="374848" y="1628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7400"/>
              <a:buFont typeface="Arial"/>
              <a:buNone/>
            </a:pPr>
            <a:r>
              <a:rPr lang="en-US" sz="74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เฉลย</a:t>
            </a:r>
            <a:endParaRPr sz="74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78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 ใช้เต่าในการเขียนโปรแกรมที่มีการสร้าง</a:t>
            </a:r>
            <a:br>
              <a:rPr lang="en-US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en-US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ฟังก์ชันเพื่อให้ได้รูปดังต่อไปนี้</a:t>
            </a:r>
            <a:endParaRPr sz="4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704" name="Google Shape;704;p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71800" y="1916832"/>
            <a:ext cx="3960439" cy="3902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79"/>
          <p:cNvSpPr/>
          <p:nvPr/>
        </p:nvSpPr>
        <p:spPr>
          <a:xfrm>
            <a:off x="323528" y="1124744"/>
            <a:ext cx="493115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1.1 มีจำนวน …………. ฟังก์ชัน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710" name="Google Shape;710;p79"/>
          <p:cNvGraphicFramePr/>
          <p:nvPr>
            <p:extLst>
              <p:ext uri="{D42A27DB-BD31-4B8C-83A1-F6EECF244321}">
                <p14:modId xmlns:p14="http://schemas.microsoft.com/office/powerpoint/2010/main" val="695385794"/>
              </p:ext>
            </p:extLst>
          </p:nvPr>
        </p:nvGraphicFramePr>
        <p:xfrm>
          <a:off x="467544" y="1832630"/>
          <a:ext cx="8352925" cy="3080500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1101850"/>
                <a:gridCol w="3064050"/>
                <a:gridCol w="1086750"/>
                <a:gridCol w="3100275"/>
              </a:tblGrid>
              <a:tr h="77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ลำดับที่</a:t>
                      </a:r>
                      <a:endParaRPr sz="320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</a:t>
                      </a:r>
                      <a:endParaRPr sz="320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ชนิด</a:t>
                      </a:r>
                      <a:endParaRPr sz="320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หน้าที่</a:t>
                      </a:r>
                      <a:endParaRPr sz="320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711" name="Google Shape;711;p79"/>
          <p:cNvSpPr/>
          <p:nvPr/>
        </p:nvSpPr>
        <p:spPr>
          <a:xfrm>
            <a:off x="2267744" y="1199093"/>
            <a:ext cx="792088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12" name="Google Shape;712;p79"/>
          <p:cNvSpPr/>
          <p:nvPr/>
        </p:nvSpPr>
        <p:spPr>
          <a:xfrm>
            <a:off x="827584" y="2780928"/>
            <a:ext cx="792088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13" name="Google Shape;713;p79"/>
          <p:cNvSpPr/>
          <p:nvPr/>
        </p:nvSpPr>
        <p:spPr>
          <a:xfrm>
            <a:off x="1763688" y="2780928"/>
            <a:ext cx="2592288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draw_square()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14" name="Google Shape;714;p79"/>
          <p:cNvSpPr/>
          <p:nvPr/>
        </p:nvSpPr>
        <p:spPr>
          <a:xfrm>
            <a:off x="4716016" y="2780928"/>
            <a:ext cx="1584176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ไม่คืนค่า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15" name="Google Shape;715;p79"/>
          <p:cNvSpPr/>
          <p:nvPr/>
        </p:nvSpPr>
        <p:spPr>
          <a:xfrm>
            <a:off x="5724127" y="2780928"/>
            <a:ext cx="2952329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วาดรูปสี่เหลี่ยม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16" name="Google Shape;716;p79"/>
          <p:cNvSpPr/>
          <p:nvPr/>
        </p:nvSpPr>
        <p:spPr>
          <a:xfrm>
            <a:off x="827584" y="3575357"/>
            <a:ext cx="792088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17" name="Google Shape;717;p79"/>
          <p:cNvSpPr/>
          <p:nvPr/>
        </p:nvSpPr>
        <p:spPr>
          <a:xfrm>
            <a:off x="1763688" y="3575357"/>
            <a:ext cx="2592288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draw_triangle()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18" name="Google Shape;718;p79"/>
          <p:cNvSpPr/>
          <p:nvPr/>
        </p:nvSpPr>
        <p:spPr>
          <a:xfrm>
            <a:off x="4716016" y="3575357"/>
            <a:ext cx="1584176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ไม่คืนค่า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19" name="Google Shape;719;p79"/>
          <p:cNvSpPr/>
          <p:nvPr/>
        </p:nvSpPr>
        <p:spPr>
          <a:xfrm>
            <a:off x="5724127" y="3575357"/>
            <a:ext cx="2952329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วาดรูปสามเหลี่ยม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20" name="Google Shape;720;p79"/>
          <p:cNvSpPr/>
          <p:nvPr/>
        </p:nvSpPr>
        <p:spPr>
          <a:xfrm>
            <a:off x="827584" y="4293096"/>
            <a:ext cx="792088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21" name="Google Shape;721;p79"/>
          <p:cNvSpPr/>
          <p:nvPr/>
        </p:nvSpPr>
        <p:spPr>
          <a:xfrm>
            <a:off x="1763688" y="4293096"/>
            <a:ext cx="2592288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draw_house()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22" name="Google Shape;722;p79"/>
          <p:cNvSpPr/>
          <p:nvPr/>
        </p:nvSpPr>
        <p:spPr>
          <a:xfrm>
            <a:off x="4716016" y="4293096"/>
            <a:ext cx="1584176" cy="4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ไม่คืนค่า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23" name="Google Shape;723;p79"/>
          <p:cNvSpPr/>
          <p:nvPr/>
        </p:nvSpPr>
        <p:spPr>
          <a:xfrm>
            <a:off x="5724128" y="4249154"/>
            <a:ext cx="3456385" cy="620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เรียกใช้ฟังก์ชัน draw_square() และฟังก์ชัน draw_triangle()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1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ให้ผู้เรียนอภิปรายถึงประโยชน์ของการสร้างฟังก์ชันที่มีหน้าที่ในการทำงานแตกต่างกันในโปรแกรม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p80"/>
          <p:cNvSpPr/>
          <p:nvPr/>
        </p:nvSpPr>
        <p:spPr>
          <a:xfrm>
            <a:off x="323528" y="764704"/>
            <a:ext cx="281038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1.2 โปรแกรม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29" name="Google Shape;729;p80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730" name="Google Shape;730;p80"/>
          <p:cNvSpPr/>
          <p:nvPr/>
        </p:nvSpPr>
        <p:spPr>
          <a:xfrm>
            <a:off x="539552" y="1484784"/>
            <a:ext cx="218361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from turtle import *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31" name="Google Shape;731;p80"/>
          <p:cNvSpPr/>
          <p:nvPr/>
        </p:nvSpPr>
        <p:spPr>
          <a:xfrm>
            <a:off x="539552" y="1844824"/>
            <a:ext cx="252184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draw_square(size):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32" name="Google Shape;732;p80"/>
          <p:cNvSpPr/>
          <p:nvPr/>
        </p:nvSpPr>
        <p:spPr>
          <a:xfrm>
            <a:off x="755576" y="2257708"/>
            <a:ext cx="126028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pendown()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33" name="Google Shape;733;p80"/>
          <p:cNvSpPr/>
          <p:nvPr/>
        </p:nvSpPr>
        <p:spPr>
          <a:xfrm>
            <a:off x="754012" y="2636912"/>
            <a:ext cx="183736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 i in range(4):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34" name="Google Shape;734;p80"/>
          <p:cNvSpPr/>
          <p:nvPr/>
        </p:nvSpPr>
        <p:spPr>
          <a:xfrm>
            <a:off x="1048632" y="2996952"/>
            <a:ext cx="150714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35" name="Google Shape;735;p80"/>
          <p:cNvSpPr/>
          <p:nvPr/>
        </p:nvSpPr>
        <p:spPr>
          <a:xfrm>
            <a:off x="1043608" y="3409836"/>
            <a:ext cx="9332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36" name="Google Shape;736;p80"/>
          <p:cNvSpPr/>
          <p:nvPr/>
        </p:nvSpPr>
        <p:spPr>
          <a:xfrm>
            <a:off x="755576" y="3789040"/>
            <a:ext cx="9621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penup()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37" name="Google Shape;737;p80"/>
          <p:cNvSpPr/>
          <p:nvPr/>
        </p:nvSpPr>
        <p:spPr>
          <a:xfrm>
            <a:off x="537988" y="4201924"/>
            <a:ext cx="258275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draw_triangle(size):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38" name="Google Shape;738;p80"/>
          <p:cNvSpPr/>
          <p:nvPr/>
        </p:nvSpPr>
        <p:spPr>
          <a:xfrm>
            <a:off x="791439" y="4561964"/>
            <a:ext cx="126028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pendown()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39" name="Google Shape;739;p80"/>
          <p:cNvSpPr/>
          <p:nvPr/>
        </p:nvSpPr>
        <p:spPr>
          <a:xfrm>
            <a:off x="755576" y="4974848"/>
            <a:ext cx="185018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 i in range(3):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40" name="Google Shape;740;p80"/>
          <p:cNvSpPr/>
          <p:nvPr/>
        </p:nvSpPr>
        <p:spPr>
          <a:xfrm>
            <a:off x="1048632" y="5354052"/>
            <a:ext cx="150714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41" name="Google Shape;741;p80"/>
          <p:cNvSpPr/>
          <p:nvPr/>
        </p:nvSpPr>
        <p:spPr>
          <a:xfrm>
            <a:off x="1047068" y="5714092"/>
            <a:ext cx="102624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left(120)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42" name="Google Shape;742;p80"/>
          <p:cNvSpPr/>
          <p:nvPr/>
        </p:nvSpPr>
        <p:spPr>
          <a:xfrm>
            <a:off x="755576" y="6093296"/>
            <a:ext cx="9621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penup()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81"/>
          <p:cNvSpPr/>
          <p:nvPr/>
        </p:nvSpPr>
        <p:spPr>
          <a:xfrm>
            <a:off x="323528" y="764704"/>
            <a:ext cx="367240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1.2 โปรแกรม ดังนี้ (ต่อ)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48" name="Google Shape;748;p81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749" name="Google Shape;749;p81"/>
          <p:cNvSpPr/>
          <p:nvPr/>
        </p:nvSpPr>
        <p:spPr>
          <a:xfrm>
            <a:off x="539552" y="1484784"/>
            <a:ext cx="243368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draw_house(size):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50" name="Google Shape;750;p81"/>
          <p:cNvSpPr/>
          <p:nvPr/>
        </p:nvSpPr>
        <p:spPr>
          <a:xfrm>
            <a:off x="940469" y="1844824"/>
            <a:ext cx="204735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draw_square(size)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51" name="Google Shape;751;p81"/>
          <p:cNvSpPr/>
          <p:nvPr/>
        </p:nvSpPr>
        <p:spPr>
          <a:xfrm>
            <a:off x="974435" y="2257708"/>
            <a:ext cx="9332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52" name="Google Shape;752;p81"/>
          <p:cNvSpPr/>
          <p:nvPr/>
        </p:nvSpPr>
        <p:spPr>
          <a:xfrm>
            <a:off x="976624" y="2636912"/>
            <a:ext cx="150714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53" name="Google Shape;753;p81"/>
          <p:cNvSpPr/>
          <p:nvPr/>
        </p:nvSpPr>
        <p:spPr>
          <a:xfrm>
            <a:off x="971600" y="2996952"/>
            <a:ext cx="107433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right(90)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54" name="Google Shape;754;p81"/>
          <p:cNvSpPr/>
          <p:nvPr/>
        </p:nvSpPr>
        <p:spPr>
          <a:xfrm>
            <a:off x="951563" y="3409836"/>
            <a:ext cx="21082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draw_triangle(size)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55" name="Google Shape;755;p81"/>
          <p:cNvSpPr/>
          <p:nvPr/>
        </p:nvSpPr>
        <p:spPr>
          <a:xfrm>
            <a:off x="976624" y="3789040"/>
            <a:ext cx="150714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56" name="Google Shape;756;p81"/>
          <p:cNvSpPr/>
          <p:nvPr/>
        </p:nvSpPr>
        <p:spPr>
          <a:xfrm>
            <a:off x="977387" y="4201924"/>
            <a:ext cx="107433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right(90)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57" name="Google Shape;757;p81"/>
          <p:cNvSpPr/>
          <p:nvPr/>
        </p:nvSpPr>
        <p:spPr>
          <a:xfrm>
            <a:off x="971600" y="4561964"/>
            <a:ext cx="204735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draw_square(size)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58" name="Google Shape;758;p81"/>
          <p:cNvSpPr/>
          <p:nvPr/>
        </p:nvSpPr>
        <p:spPr>
          <a:xfrm>
            <a:off x="974435" y="4974848"/>
            <a:ext cx="9332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59" name="Google Shape;759;p81"/>
          <p:cNvSpPr/>
          <p:nvPr/>
        </p:nvSpPr>
        <p:spPr>
          <a:xfrm>
            <a:off x="971600" y="5354052"/>
            <a:ext cx="21082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draw_triangle(size)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60" name="Google Shape;760;p81"/>
          <p:cNvSpPr/>
          <p:nvPr/>
        </p:nvSpPr>
        <p:spPr>
          <a:xfrm>
            <a:off x="971600" y="5714092"/>
            <a:ext cx="16129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shape("turtle")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61" name="Google Shape;761;p81"/>
          <p:cNvSpPr/>
          <p:nvPr/>
        </p:nvSpPr>
        <p:spPr>
          <a:xfrm>
            <a:off x="971600" y="6093296"/>
            <a:ext cx="12394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pensize(5)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82"/>
          <p:cNvSpPr/>
          <p:nvPr/>
        </p:nvSpPr>
        <p:spPr>
          <a:xfrm>
            <a:off x="323528" y="764704"/>
            <a:ext cx="367240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1.2 โปรแกรม ดังนี้ (ต่อ)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67" name="Google Shape;767;p82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768" name="Google Shape;768;p82"/>
          <p:cNvSpPr/>
          <p:nvPr/>
        </p:nvSpPr>
        <p:spPr>
          <a:xfrm>
            <a:off x="967769" y="1484784"/>
            <a:ext cx="108395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speed(5)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69" name="Google Shape;769;p82"/>
          <p:cNvSpPr/>
          <p:nvPr/>
        </p:nvSpPr>
        <p:spPr>
          <a:xfrm>
            <a:off x="940469" y="1844824"/>
            <a:ext cx="185178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draw_house(50)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70" name="Google Shape;770;p82"/>
          <p:cNvSpPr/>
          <p:nvPr/>
        </p:nvSpPr>
        <p:spPr>
          <a:xfrm>
            <a:off x="974435" y="2257708"/>
            <a:ext cx="129073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hideturtle()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71" name="Google Shape;771;p82"/>
          <p:cNvSpPr/>
          <p:nvPr/>
        </p:nvSpPr>
        <p:spPr>
          <a:xfrm>
            <a:off x="976624" y="2636912"/>
            <a:ext cx="135806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exitonclick()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83"/>
          <p:cNvSpPr/>
          <p:nvPr/>
        </p:nvSpPr>
        <p:spPr>
          <a:xfrm>
            <a:off x="323528" y="881425"/>
            <a:ext cx="864096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 ใช้เต่าในการเขียนโปรแกรที่มีการสร้างฟังก์ชันเพื่อให้ได้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รูปดังต่อไปนี้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777" name="Google Shape;777;p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59832" y="1772816"/>
            <a:ext cx="4248472" cy="4519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p84"/>
          <p:cNvSpPr/>
          <p:nvPr/>
        </p:nvSpPr>
        <p:spPr>
          <a:xfrm>
            <a:off x="323528" y="836712"/>
            <a:ext cx="512191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2.1 มีจำนวน …………… ฟังก์ชัน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783" name="Google Shape;783;p84"/>
          <p:cNvGraphicFramePr/>
          <p:nvPr>
            <p:extLst>
              <p:ext uri="{D42A27DB-BD31-4B8C-83A1-F6EECF244321}">
                <p14:modId xmlns:p14="http://schemas.microsoft.com/office/powerpoint/2010/main" val="4175080282"/>
              </p:ext>
            </p:extLst>
          </p:nvPr>
        </p:nvGraphicFramePr>
        <p:xfrm>
          <a:off x="467544" y="1700808"/>
          <a:ext cx="8280900" cy="2088250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1092350"/>
                <a:gridCol w="3037625"/>
                <a:gridCol w="1077375"/>
                <a:gridCol w="3073550"/>
              </a:tblGrid>
              <a:tr h="1044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ลำดับที่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ชนิด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หน้าที่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044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784" name="Google Shape;784;p84"/>
          <p:cNvSpPr/>
          <p:nvPr/>
        </p:nvSpPr>
        <p:spPr>
          <a:xfrm>
            <a:off x="2585276" y="764704"/>
            <a:ext cx="33054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85" name="Google Shape;785;p84"/>
          <p:cNvSpPr/>
          <p:nvPr/>
        </p:nvSpPr>
        <p:spPr>
          <a:xfrm>
            <a:off x="828358" y="2905780"/>
            <a:ext cx="28725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86" name="Google Shape;786;p84"/>
          <p:cNvSpPr/>
          <p:nvPr/>
        </p:nvSpPr>
        <p:spPr>
          <a:xfrm>
            <a:off x="1939907" y="2905780"/>
            <a:ext cx="183095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draw_hexagon()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87" name="Google Shape;787;p84"/>
          <p:cNvSpPr/>
          <p:nvPr/>
        </p:nvSpPr>
        <p:spPr>
          <a:xfrm>
            <a:off x="4629083" y="2905780"/>
            <a:ext cx="102303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ไม่คืนค่า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88" name="Google Shape;788;p84"/>
          <p:cNvSpPr/>
          <p:nvPr/>
        </p:nvSpPr>
        <p:spPr>
          <a:xfrm>
            <a:off x="6166264" y="2905780"/>
            <a:ext cx="188384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วาดรูปหกเหลี่ยม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85"/>
          <p:cNvSpPr/>
          <p:nvPr/>
        </p:nvSpPr>
        <p:spPr>
          <a:xfrm>
            <a:off x="323528" y="764704"/>
            <a:ext cx="286007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2.2 โปรแกรม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94" name="Google Shape;794;p85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795" name="Google Shape;795;p85"/>
          <p:cNvSpPr/>
          <p:nvPr/>
        </p:nvSpPr>
        <p:spPr>
          <a:xfrm>
            <a:off x="539552" y="1484784"/>
            <a:ext cx="218361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from turtle import *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96" name="Google Shape;796;p85"/>
          <p:cNvSpPr/>
          <p:nvPr/>
        </p:nvSpPr>
        <p:spPr>
          <a:xfrm>
            <a:off x="539552" y="1844824"/>
            <a:ext cx="101181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size=30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97" name="Google Shape;797;p85"/>
          <p:cNvSpPr/>
          <p:nvPr/>
        </p:nvSpPr>
        <p:spPr>
          <a:xfrm>
            <a:off x="539552" y="2257708"/>
            <a:ext cx="269657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draw_hexagon(size):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98" name="Google Shape;798;p85"/>
          <p:cNvSpPr/>
          <p:nvPr/>
        </p:nvSpPr>
        <p:spPr>
          <a:xfrm>
            <a:off x="1006446" y="2636912"/>
            <a:ext cx="183736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pendown()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99" name="Google Shape;799;p85"/>
          <p:cNvSpPr/>
          <p:nvPr/>
        </p:nvSpPr>
        <p:spPr>
          <a:xfrm>
            <a:off x="1048632" y="2996952"/>
            <a:ext cx="18533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 i in range(6):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00" name="Google Shape;800;p85"/>
          <p:cNvSpPr/>
          <p:nvPr/>
        </p:nvSpPr>
        <p:spPr>
          <a:xfrm>
            <a:off x="1475656" y="3409836"/>
            <a:ext cx="150714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01" name="Google Shape;801;p85"/>
          <p:cNvSpPr/>
          <p:nvPr/>
        </p:nvSpPr>
        <p:spPr>
          <a:xfrm>
            <a:off x="1449637" y="3789040"/>
            <a:ext cx="9621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left(60)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02" name="Google Shape;802;p85"/>
          <p:cNvSpPr/>
          <p:nvPr/>
        </p:nvSpPr>
        <p:spPr>
          <a:xfrm>
            <a:off x="1017589" y="4201924"/>
            <a:ext cx="9621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penup()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03" name="Google Shape;803;p85"/>
          <p:cNvSpPr/>
          <p:nvPr/>
        </p:nvSpPr>
        <p:spPr>
          <a:xfrm>
            <a:off x="539552" y="4561964"/>
            <a:ext cx="16129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shape("turtle")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04" name="Google Shape;804;p85"/>
          <p:cNvSpPr/>
          <p:nvPr/>
        </p:nvSpPr>
        <p:spPr>
          <a:xfrm>
            <a:off x="539552" y="4974848"/>
            <a:ext cx="101181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size=50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05" name="Google Shape;805;p85"/>
          <p:cNvSpPr/>
          <p:nvPr/>
        </p:nvSpPr>
        <p:spPr>
          <a:xfrm>
            <a:off x="539552" y="5354052"/>
            <a:ext cx="12394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pensize(5)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06" name="Google Shape;806;p85"/>
          <p:cNvSpPr/>
          <p:nvPr/>
        </p:nvSpPr>
        <p:spPr>
          <a:xfrm>
            <a:off x="539552" y="5714092"/>
            <a:ext cx="108395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speed(5)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07" name="Google Shape;807;p85"/>
          <p:cNvSpPr/>
          <p:nvPr/>
        </p:nvSpPr>
        <p:spPr>
          <a:xfrm>
            <a:off x="539552" y="6093296"/>
            <a:ext cx="222208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draw_hexagon(size)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86"/>
          <p:cNvSpPr/>
          <p:nvPr/>
        </p:nvSpPr>
        <p:spPr>
          <a:xfrm>
            <a:off x="323528" y="764704"/>
            <a:ext cx="367240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2.2 โปรแกรม ดังนี้ (ต่อ)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13" name="Google Shape;813;p86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814" name="Google Shape;814;p86"/>
          <p:cNvSpPr/>
          <p:nvPr/>
        </p:nvSpPr>
        <p:spPr>
          <a:xfrm>
            <a:off x="539552" y="1484784"/>
            <a:ext cx="102624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left(120)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15" name="Google Shape;815;p86"/>
          <p:cNvSpPr/>
          <p:nvPr/>
        </p:nvSpPr>
        <p:spPr>
          <a:xfrm>
            <a:off x="539552" y="1844824"/>
            <a:ext cx="222208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draw_hexagon(size)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16" name="Google Shape;816;p86"/>
          <p:cNvSpPr/>
          <p:nvPr/>
        </p:nvSpPr>
        <p:spPr>
          <a:xfrm>
            <a:off x="539552" y="2257708"/>
            <a:ext cx="102624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left(120)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17" name="Google Shape;817;p86"/>
          <p:cNvSpPr/>
          <p:nvPr/>
        </p:nvSpPr>
        <p:spPr>
          <a:xfrm>
            <a:off x="539552" y="2636912"/>
            <a:ext cx="222208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draw_hexagon(size)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18" name="Google Shape;818;p86"/>
          <p:cNvSpPr/>
          <p:nvPr/>
        </p:nvSpPr>
        <p:spPr>
          <a:xfrm>
            <a:off x="539552" y="2996952"/>
            <a:ext cx="129073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hideturtle()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19" name="Google Shape;819;p86"/>
          <p:cNvSpPr/>
          <p:nvPr/>
        </p:nvSpPr>
        <p:spPr>
          <a:xfrm>
            <a:off x="549640" y="3409836"/>
            <a:ext cx="135806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exitonclick()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87"/>
          <p:cNvSpPr/>
          <p:nvPr/>
        </p:nvSpPr>
        <p:spPr>
          <a:xfrm>
            <a:off x="323528" y="881425"/>
            <a:ext cx="864096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3. ใช้เต่าในการเขียนโปรแกรที่มีการสร้างฟังก์ชันเพื่อให้ได้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รูปดังต่อไปนี้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825" name="Google Shape;825;p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75060" y="2348880"/>
            <a:ext cx="5393879" cy="3160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88"/>
          <p:cNvSpPr/>
          <p:nvPr/>
        </p:nvSpPr>
        <p:spPr>
          <a:xfrm>
            <a:off x="323528" y="836712"/>
            <a:ext cx="512191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3.1 มีจำนวน …………… ฟังก์ชัน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831" name="Google Shape;831;p88"/>
          <p:cNvGraphicFramePr/>
          <p:nvPr>
            <p:extLst>
              <p:ext uri="{D42A27DB-BD31-4B8C-83A1-F6EECF244321}">
                <p14:modId xmlns:p14="http://schemas.microsoft.com/office/powerpoint/2010/main" val="2364876147"/>
              </p:ext>
            </p:extLst>
          </p:nvPr>
        </p:nvGraphicFramePr>
        <p:xfrm>
          <a:off x="441435" y="1700808"/>
          <a:ext cx="8307010" cy="2088250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1118460"/>
                <a:gridCol w="3037625"/>
                <a:gridCol w="1077375"/>
                <a:gridCol w="3073550"/>
              </a:tblGrid>
              <a:tr h="1044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ลำดับที่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ชนิด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หน้าที่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044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832" name="Google Shape;832;p88"/>
          <p:cNvSpPr/>
          <p:nvPr/>
        </p:nvSpPr>
        <p:spPr>
          <a:xfrm>
            <a:off x="2555776" y="776898"/>
            <a:ext cx="33054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33" name="Google Shape;833;p88"/>
          <p:cNvSpPr/>
          <p:nvPr/>
        </p:nvSpPr>
        <p:spPr>
          <a:xfrm>
            <a:off x="828358" y="2928750"/>
            <a:ext cx="28725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34" name="Google Shape;834;p88"/>
          <p:cNvSpPr/>
          <p:nvPr/>
        </p:nvSpPr>
        <p:spPr>
          <a:xfrm>
            <a:off x="1819258" y="2902751"/>
            <a:ext cx="222208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myCircle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35" name="Google Shape;835;p88"/>
          <p:cNvSpPr/>
          <p:nvPr/>
        </p:nvSpPr>
        <p:spPr>
          <a:xfrm>
            <a:off x="4650680" y="2941925"/>
            <a:ext cx="102303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ไม่คืนค่า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36" name="Google Shape;836;p88"/>
          <p:cNvSpPr/>
          <p:nvPr/>
        </p:nvSpPr>
        <p:spPr>
          <a:xfrm>
            <a:off x="6561155" y="2941925"/>
            <a:ext cx="134043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วาดเส้นโค้ง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89"/>
          <p:cNvSpPr/>
          <p:nvPr/>
        </p:nvSpPr>
        <p:spPr>
          <a:xfrm>
            <a:off x="323528" y="764704"/>
            <a:ext cx="286809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3.2 โปรแกรม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42" name="Google Shape;842;p89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843" name="Google Shape;843;p89"/>
          <p:cNvSpPr/>
          <p:nvPr/>
        </p:nvSpPr>
        <p:spPr>
          <a:xfrm>
            <a:off x="539552" y="1719972"/>
            <a:ext cx="218361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from turtle import *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44" name="Google Shape;844;p89"/>
          <p:cNvSpPr/>
          <p:nvPr/>
        </p:nvSpPr>
        <p:spPr>
          <a:xfrm>
            <a:off x="539552" y="2080012"/>
            <a:ext cx="178606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myCircle(c):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45" name="Google Shape;845;p89"/>
          <p:cNvSpPr/>
          <p:nvPr/>
        </p:nvSpPr>
        <p:spPr>
          <a:xfrm>
            <a:off x="983418" y="2492896"/>
            <a:ext cx="128432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pencolor(c)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46" name="Google Shape;846;p89"/>
          <p:cNvSpPr/>
          <p:nvPr/>
        </p:nvSpPr>
        <p:spPr>
          <a:xfrm>
            <a:off x="1006446" y="2872100"/>
            <a:ext cx="183736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pendown()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47" name="Google Shape;847;p89"/>
          <p:cNvSpPr/>
          <p:nvPr/>
        </p:nvSpPr>
        <p:spPr>
          <a:xfrm>
            <a:off x="985668" y="3232140"/>
            <a:ext cx="18533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 i in range(4):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48" name="Google Shape;848;p89"/>
          <p:cNvSpPr/>
          <p:nvPr/>
        </p:nvSpPr>
        <p:spPr>
          <a:xfrm>
            <a:off x="1431784" y="3645024"/>
            <a:ext cx="209704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 i in range(180):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49" name="Google Shape;849;p89"/>
          <p:cNvSpPr/>
          <p:nvPr/>
        </p:nvSpPr>
        <p:spPr>
          <a:xfrm>
            <a:off x="1763688" y="4024228"/>
            <a:ext cx="121860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forward(1)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50" name="Google Shape;850;p89"/>
          <p:cNvSpPr/>
          <p:nvPr/>
        </p:nvSpPr>
        <p:spPr>
          <a:xfrm>
            <a:off x="1691680" y="4437112"/>
            <a:ext cx="7489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left(1)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51" name="Google Shape;851;p89"/>
          <p:cNvSpPr/>
          <p:nvPr/>
        </p:nvSpPr>
        <p:spPr>
          <a:xfrm>
            <a:off x="1420551" y="4849996"/>
            <a:ext cx="9332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52" name="Google Shape;852;p89"/>
          <p:cNvSpPr/>
          <p:nvPr/>
        </p:nvSpPr>
        <p:spPr>
          <a:xfrm>
            <a:off x="1017589" y="5210036"/>
            <a:ext cx="9621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penup()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2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ช่วยบอกครูหน่อยว่า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...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จากโปรแกรมที่ได้เขียนมาแล้ว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มีโปรแกรมใดบ้างที่สามารถนำมา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สร้างฟังก์ชันได้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4098" name="Picture 2" descr="C:\Users\tkron\Downloads\studentgroup-fix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516" y="3589995"/>
            <a:ext cx="3355093" cy="252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90"/>
          <p:cNvSpPr/>
          <p:nvPr/>
        </p:nvSpPr>
        <p:spPr>
          <a:xfrm>
            <a:off x="323528" y="764704"/>
            <a:ext cx="367240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3.2 โปรแกรม ดังนี้ (ต่อ)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58" name="Google Shape;858;p90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859" name="Google Shape;859;p90"/>
          <p:cNvSpPr/>
          <p:nvPr/>
        </p:nvSpPr>
        <p:spPr>
          <a:xfrm>
            <a:off x="539552" y="1700808"/>
            <a:ext cx="16129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shape("turtle")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60" name="Google Shape;860;p90"/>
          <p:cNvSpPr/>
          <p:nvPr/>
        </p:nvSpPr>
        <p:spPr>
          <a:xfrm>
            <a:off x="539552" y="2060848"/>
            <a:ext cx="12394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pensize(5)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61" name="Google Shape;861;p90"/>
          <p:cNvSpPr/>
          <p:nvPr/>
        </p:nvSpPr>
        <p:spPr>
          <a:xfrm>
            <a:off x="539552" y="2473732"/>
            <a:ext cx="136608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speed(500)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62" name="Google Shape;862;p90"/>
          <p:cNvSpPr/>
          <p:nvPr/>
        </p:nvSpPr>
        <p:spPr>
          <a:xfrm>
            <a:off x="539552" y="2852936"/>
            <a:ext cx="176522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myCircle('blue')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63" name="Google Shape;863;p90"/>
          <p:cNvSpPr/>
          <p:nvPr/>
        </p:nvSpPr>
        <p:spPr>
          <a:xfrm>
            <a:off x="539552" y="3212976"/>
            <a:ext cx="149592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forward(120)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64" name="Google Shape;864;p90"/>
          <p:cNvSpPr/>
          <p:nvPr/>
        </p:nvSpPr>
        <p:spPr>
          <a:xfrm>
            <a:off x="549640" y="3625860"/>
            <a:ext cx="166904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myCircle('red')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65" name="Google Shape;865;p90"/>
          <p:cNvSpPr/>
          <p:nvPr/>
        </p:nvSpPr>
        <p:spPr>
          <a:xfrm>
            <a:off x="539552" y="4077072"/>
            <a:ext cx="149592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forward(120)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66" name="Google Shape;866;p90"/>
          <p:cNvSpPr/>
          <p:nvPr/>
        </p:nvSpPr>
        <p:spPr>
          <a:xfrm>
            <a:off x="539552" y="4437112"/>
            <a:ext cx="129073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hideturtle()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67" name="Google Shape;867;p90"/>
          <p:cNvSpPr/>
          <p:nvPr/>
        </p:nvSpPr>
        <p:spPr>
          <a:xfrm>
            <a:off x="549640" y="4849996"/>
            <a:ext cx="135806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exitonclick()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91"/>
          <p:cNvSpPr/>
          <p:nvPr/>
        </p:nvSpPr>
        <p:spPr>
          <a:xfrm>
            <a:off x="323528" y="881425"/>
            <a:ext cx="864096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 ใช้เต่าในการเขียนโปรแกรที่มีการสร้างฟังก์ชันเพื่อให้ได้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รูปดังต่อไปนี้</a:t>
            </a:r>
            <a:endParaRPr sz="40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873" name="Google Shape;873;p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5428" y="2708920"/>
            <a:ext cx="6857159" cy="30644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92"/>
          <p:cNvSpPr/>
          <p:nvPr/>
        </p:nvSpPr>
        <p:spPr>
          <a:xfrm>
            <a:off x="323528" y="836712"/>
            <a:ext cx="512191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4.1 มีจำนวน …………… ฟังก์ชัน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879" name="Google Shape;879;p92"/>
          <p:cNvGraphicFramePr/>
          <p:nvPr>
            <p:extLst>
              <p:ext uri="{D42A27DB-BD31-4B8C-83A1-F6EECF244321}">
                <p14:modId xmlns:p14="http://schemas.microsoft.com/office/powerpoint/2010/main" val="1396299156"/>
              </p:ext>
            </p:extLst>
          </p:nvPr>
        </p:nvGraphicFramePr>
        <p:xfrm>
          <a:off x="467544" y="1556792"/>
          <a:ext cx="8280900" cy="4752500"/>
        </p:xfrm>
        <a:graphic>
          <a:graphicData uri="http://schemas.openxmlformats.org/drawingml/2006/table">
            <a:tbl>
              <a:tblPr>
                <a:noFill/>
                <a:tableStyleId>{211BE90D-119E-4113-9883-BB3CD2BCE4DC}</a:tableStyleId>
              </a:tblPr>
              <a:tblGrid>
                <a:gridCol w="1092350"/>
                <a:gridCol w="3037625"/>
                <a:gridCol w="1077375"/>
                <a:gridCol w="3073550"/>
              </a:tblGrid>
              <a:tr h="95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ลำดับที่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ชื่อฟังก์ชัน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ชนิด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0" u="none" strike="noStrike" cap="none" dirty="0" err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หน้าที่</a:t>
                      </a:r>
                      <a:endParaRPr sz="3200" b="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880" name="Google Shape;880;p92"/>
          <p:cNvSpPr/>
          <p:nvPr/>
        </p:nvSpPr>
        <p:spPr>
          <a:xfrm>
            <a:off x="2617210" y="764704"/>
            <a:ext cx="37061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81" name="Google Shape;881;p92"/>
          <p:cNvSpPr/>
          <p:nvPr/>
        </p:nvSpPr>
        <p:spPr>
          <a:xfrm>
            <a:off x="841652" y="2708920"/>
            <a:ext cx="28725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82" name="Google Shape;882;p92"/>
          <p:cNvSpPr/>
          <p:nvPr/>
        </p:nvSpPr>
        <p:spPr>
          <a:xfrm>
            <a:off x="1763688" y="2708920"/>
            <a:ext cx="82747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body()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83" name="Google Shape;883;p92"/>
          <p:cNvSpPr/>
          <p:nvPr/>
        </p:nvSpPr>
        <p:spPr>
          <a:xfrm>
            <a:off x="4629083" y="2708920"/>
            <a:ext cx="102303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ไม่คืนค่า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84" name="Google Shape;884;p92"/>
          <p:cNvSpPr/>
          <p:nvPr/>
        </p:nvSpPr>
        <p:spPr>
          <a:xfrm>
            <a:off x="5750373" y="2708920"/>
            <a:ext cx="126989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สร้างตัวรถ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85" name="Google Shape;885;p92"/>
          <p:cNvSpPr/>
          <p:nvPr/>
        </p:nvSpPr>
        <p:spPr>
          <a:xfrm>
            <a:off x="841652" y="3697868"/>
            <a:ext cx="32092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86" name="Google Shape;886;p92"/>
          <p:cNvSpPr/>
          <p:nvPr/>
        </p:nvSpPr>
        <p:spPr>
          <a:xfrm>
            <a:off x="1763688" y="3697868"/>
            <a:ext cx="111921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window()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87" name="Google Shape;887;p92"/>
          <p:cNvSpPr/>
          <p:nvPr/>
        </p:nvSpPr>
        <p:spPr>
          <a:xfrm>
            <a:off x="4629083" y="3697868"/>
            <a:ext cx="102303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ไม่คืนค่า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88" name="Google Shape;888;p92"/>
          <p:cNvSpPr/>
          <p:nvPr/>
        </p:nvSpPr>
        <p:spPr>
          <a:xfrm>
            <a:off x="5750373" y="3697868"/>
            <a:ext cx="154241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สร้างหน้าต่าง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89" name="Google Shape;889;p92"/>
          <p:cNvSpPr/>
          <p:nvPr/>
        </p:nvSpPr>
        <p:spPr>
          <a:xfrm>
            <a:off x="841652" y="4633972"/>
            <a:ext cx="32733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90" name="Google Shape;890;p92"/>
          <p:cNvSpPr/>
          <p:nvPr/>
        </p:nvSpPr>
        <p:spPr>
          <a:xfrm>
            <a:off x="1763688" y="4633972"/>
            <a:ext cx="94609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wheel()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91" name="Google Shape;891;p92"/>
          <p:cNvSpPr/>
          <p:nvPr/>
        </p:nvSpPr>
        <p:spPr>
          <a:xfrm>
            <a:off x="4629083" y="4633972"/>
            <a:ext cx="102303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ไม่คืนค่า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92" name="Google Shape;892;p92"/>
          <p:cNvSpPr/>
          <p:nvPr/>
        </p:nvSpPr>
        <p:spPr>
          <a:xfrm>
            <a:off x="5750373" y="4633972"/>
            <a:ext cx="129073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สร้างล้อรถ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93" name="Google Shape;893;p92"/>
          <p:cNvSpPr/>
          <p:nvPr/>
        </p:nvSpPr>
        <p:spPr>
          <a:xfrm>
            <a:off x="827584" y="5642084"/>
            <a:ext cx="31451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94" name="Google Shape;894;p92"/>
          <p:cNvSpPr/>
          <p:nvPr/>
        </p:nvSpPr>
        <p:spPr>
          <a:xfrm>
            <a:off x="1749620" y="5642084"/>
            <a:ext cx="68640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bus()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95" name="Google Shape;895;p92"/>
          <p:cNvSpPr/>
          <p:nvPr/>
        </p:nvSpPr>
        <p:spPr>
          <a:xfrm>
            <a:off x="4615015" y="5642084"/>
            <a:ext cx="102303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ไม่คืนค่า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896" name="Google Shape;896;p92"/>
          <p:cNvSpPr/>
          <p:nvPr/>
        </p:nvSpPr>
        <p:spPr>
          <a:xfrm>
            <a:off x="5724128" y="5445224"/>
            <a:ext cx="302433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เรียกใช้ฟังก์ชัน body(), 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window(), wheel() เพื่อสร้างรถ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93"/>
          <p:cNvSpPr/>
          <p:nvPr/>
        </p:nvSpPr>
        <p:spPr>
          <a:xfrm>
            <a:off x="323528" y="764704"/>
            <a:ext cx="286809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4.2 โปรแกรม ดังนี้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902" name="Google Shape;902;p93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903" name="Google Shape;903;p93"/>
          <p:cNvSpPr/>
          <p:nvPr/>
        </p:nvSpPr>
        <p:spPr>
          <a:xfrm>
            <a:off x="539552" y="1719972"/>
            <a:ext cx="218361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from turtle import *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04" name="Google Shape;904;p93"/>
          <p:cNvSpPr/>
          <p:nvPr/>
        </p:nvSpPr>
        <p:spPr>
          <a:xfrm>
            <a:off x="539552" y="2080012"/>
            <a:ext cx="130195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body():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05" name="Google Shape;905;p93"/>
          <p:cNvSpPr/>
          <p:nvPr/>
        </p:nvSpPr>
        <p:spPr>
          <a:xfrm>
            <a:off x="983418" y="2492896"/>
            <a:ext cx="128432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pendown()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06" name="Google Shape;906;p93"/>
          <p:cNvSpPr/>
          <p:nvPr/>
        </p:nvSpPr>
        <p:spPr>
          <a:xfrm>
            <a:off x="1006446" y="2872100"/>
            <a:ext cx="183736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 i in range(2):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07" name="Google Shape;907;p93"/>
          <p:cNvSpPr/>
          <p:nvPr/>
        </p:nvSpPr>
        <p:spPr>
          <a:xfrm>
            <a:off x="1425294" y="3232140"/>
            <a:ext cx="153439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forward(200)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08" name="Google Shape;908;p93"/>
          <p:cNvSpPr/>
          <p:nvPr/>
        </p:nvSpPr>
        <p:spPr>
          <a:xfrm>
            <a:off x="1431784" y="3645024"/>
            <a:ext cx="9332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09" name="Google Shape;909;p93"/>
          <p:cNvSpPr/>
          <p:nvPr/>
        </p:nvSpPr>
        <p:spPr>
          <a:xfrm>
            <a:off x="1417716" y="4024228"/>
            <a:ext cx="13997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forward(50)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10" name="Google Shape;910;p93"/>
          <p:cNvSpPr/>
          <p:nvPr/>
        </p:nvSpPr>
        <p:spPr>
          <a:xfrm>
            <a:off x="1417716" y="4437112"/>
            <a:ext cx="9332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11" name="Google Shape;911;p93"/>
          <p:cNvSpPr/>
          <p:nvPr/>
        </p:nvSpPr>
        <p:spPr>
          <a:xfrm>
            <a:off x="985668" y="4849996"/>
            <a:ext cx="9621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penup()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p94"/>
          <p:cNvSpPr/>
          <p:nvPr/>
        </p:nvSpPr>
        <p:spPr>
          <a:xfrm>
            <a:off x="323528" y="764704"/>
            <a:ext cx="367240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4.2 โปรแกรม ดังนี้ (ต่อ)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917" name="Google Shape;917;p94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918" name="Google Shape;918;p94"/>
          <p:cNvSpPr/>
          <p:nvPr/>
        </p:nvSpPr>
        <p:spPr>
          <a:xfrm>
            <a:off x="539552" y="1700808"/>
            <a:ext cx="16129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window():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19" name="Google Shape;919;p94"/>
          <p:cNvSpPr/>
          <p:nvPr/>
        </p:nvSpPr>
        <p:spPr>
          <a:xfrm>
            <a:off x="934438" y="2060848"/>
            <a:ext cx="126028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pendown()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20" name="Google Shape;920;p94"/>
          <p:cNvSpPr/>
          <p:nvPr/>
        </p:nvSpPr>
        <p:spPr>
          <a:xfrm>
            <a:off x="934438" y="2473732"/>
            <a:ext cx="183736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 i in range(4):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21" name="Google Shape;921;p94"/>
          <p:cNvSpPr/>
          <p:nvPr/>
        </p:nvSpPr>
        <p:spPr>
          <a:xfrm>
            <a:off x="1378470" y="2852936"/>
            <a:ext cx="139333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forward(20)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22" name="Google Shape;922;p94"/>
          <p:cNvSpPr/>
          <p:nvPr/>
        </p:nvSpPr>
        <p:spPr>
          <a:xfrm>
            <a:off x="1378470" y="3212976"/>
            <a:ext cx="9332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23" name="Google Shape;923;p94"/>
          <p:cNvSpPr/>
          <p:nvPr/>
        </p:nvSpPr>
        <p:spPr>
          <a:xfrm>
            <a:off x="945581" y="3625860"/>
            <a:ext cx="9621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penup()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24" name="Google Shape;924;p94"/>
          <p:cNvSpPr/>
          <p:nvPr/>
        </p:nvSpPr>
        <p:spPr>
          <a:xfrm>
            <a:off x="539552" y="4077072"/>
            <a:ext cx="142058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wheel():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25" name="Google Shape;925;p94"/>
          <p:cNvSpPr/>
          <p:nvPr/>
        </p:nvSpPr>
        <p:spPr>
          <a:xfrm>
            <a:off x="981677" y="4437112"/>
            <a:ext cx="129073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pendown()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26" name="Google Shape;926;p94"/>
          <p:cNvSpPr/>
          <p:nvPr/>
        </p:nvSpPr>
        <p:spPr>
          <a:xfrm>
            <a:off x="991765" y="4849996"/>
            <a:ext cx="199605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 i in range(36):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27" name="Google Shape;927;p94"/>
          <p:cNvSpPr/>
          <p:nvPr/>
        </p:nvSpPr>
        <p:spPr>
          <a:xfrm>
            <a:off x="1481062" y="5229200"/>
            <a:ext cx="88998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left(10)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28" name="Google Shape;928;p94"/>
          <p:cNvSpPr/>
          <p:nvPr/>
        </p:nvSpPr>
        <p:spPr>
          <a:xfrm>
            <a:off x="1481062" y="5589240"/>
            <a:ext cx="129073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forward(3)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29" name="Google Shape;929;p94"/>
          <p:cNvSpPr/>
          <p:nvPr/>
        </p:nvSpPr>
        <p:spPr>
          <a:xfrm>
            <a:off x="991765" y="6002124"/>
            <a:ext cx="9621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penup()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95"/>
          <p:cNvSpPr/>
          <p:nvPr/>
        </p:nvSpPr>
        <p:spPr>
          <a:xfrm>
            <a:off x="323528" y="764704"/>
            <a:ext cx="367240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4.2 โปรแกรม ดังนี้ (ต่อ)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935" name="Google Shape;935;p95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936" name="Google Shape;936;p95"/>
          <p:cNvSpPr/>
          <p:nvPr/>
        </p:nvSpPr>
        <p:spPr>
          <a:xfrm>
            <a:off x="539552" y="1700808"/>
            <a:ext cx="16129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shape("turtle")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37" name="Google Shape;937;p95"/>
          <p:cNvSpPr/>
          <p:nvPr/>
        </p:nvSpPr>
        <p:spPr>
          <a:xfrm>
            <a:off x="539552" y="2060848"/>
            <a:ext cx="12394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pensize(5)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38" name="Google Shape;938;p95"/>
          <p:cNvSpPr/>
          <p:nvPr/>
        </p:nvSpPr>
        <p:spPr>
          <a:xfrm>
            <a:off x="539552" y="2473732"/>
            <a:ext cx="136608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speed(500)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39" name="Google Shape;939;p95"/>
          <p:cNvSpPr/>
          <p:nvPr/>
        </p:nvSpPr>
        <p:spPr>
          <a:xfrm>
            <a:off x="539552" y="2852936"/>
            <a:ext cx="176522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myCircle('blue')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40" name="Google Shape;940;p95"/>
          <p:cNvSpPr/>
          <p:nvPr/>
        </p:nvSpPr>
        <p:spPr>
          <a:xfrm>
            <a:off x="539552" y="3212976"/>
            <a:ext cx="149592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forward(120)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41" name="Google Shape;941;p95"/>
          <p:cNvSpPr/>
          <p:nvPr/>
        </p:nvSpPr>
        <p:spPr>
          <a:xfrm>
            <a:off x="549640" y="3625860"/>
            <a:ext cx="166904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myCircle('red')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42" name="Google Shape;942;p95"/>
          <p:cNvSpPr/>
          <p:nvPr/>
        </p:nvSpPr>
        <p:spPr>
          <a:xfrm>
            <a:off x="539552" y="4077072"/>
            <a:ext cx="149592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forward(120)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43" name="Google Shape;943;p95"/>
          <p:cNvSpPr/>
          <p:nvPr/>
        </p:nvSpPr>
        <p:spPr>
          <a:xfrm>
            <a:off x="539552" y="4437112"/>
            <a:ext cx="129073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hideturtle()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44" name="Google Shape;944;p95"/>
          <p:cNvSpPr/>
          <p:nvPr/>
        </p:nvSpPr>
        <p:spPr>
          <a:xfrm>
            <a:off x="549640" y="4849996"/>
            <a:ext cx="135806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exitonclick()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Google Shape;949;p96"/>
          <p:cNvSpPr/>
          <p:nvPr/>
        </p:nvSpPr>
        <p:spPr>
          <a:xfrm>
            <a:off x="323528" y="764704"/>
            <a:ext cx="367240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4.2 โปรแกรม ดังนี้ (ต่อ)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950" name="Google Shape;950;p96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951" name="Google Shape;951;p96"/>
          <p:cNvSpPr/>
          <p:nvPr/>
        </p:nvSpPr>
        <p:spPr>
          <a:xfrm>
            <a:off x="539552" y="1700808"/>
            <a:ext cx="116089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bus():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52" name="Google Shape;952;p96"/>
          <p:cNvSpPr/>
          <p:nvPr/>
        </p:nvSpPr>
        <p:spPr>
          <a:xfrm>
            <a:off x="934438" y="2060848"/>
            <a:ext cx="126028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pendown()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53" name="Google Shape;953;p96"/>
          <p:cNvSpPr/>
          <p:nvPr/>
        </p:nvSpPr>
        <p:spPr>
          <a:xfrm>
            <a:off x="934438" y="2473732"/>
            <a:ext cx="82747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body()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54" name="Google Shape;954;p96"/>
          <p:cNvSpPr/>
          <p:nvPr/>
        </p:nvSpPr>
        <p:spPr>
          <a:xfrm>
            <a:off x="946422" y="2852936"/>
            <a:ext cx="139333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forward(50)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55" name="Google Shape;955;p96"/>
          <p:cNvSpPr/>
          <p:nvPr/>
        </p:nvSpPr>
        <p:spPr>
          <a:xfrm>
            <a:off x="946422" y="3212976"/>
            <a:ext cx="9332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left(90)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56" name="Google Shape;956;p96"/>
          <p:cNvSpPr/>
          <p:nvPr/>
        </p:nvSpPr>
        <p:spPr>
          <a:xfrm>
            <a:off x="945581" y="3625860"/>
            <a:ext cx="9621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wheel()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57" name="Google Shape;957;p96"/>
          <p:cNvSpPr/>
          <p:nvPr/>
        </p:nvSpPr>
        <p:spPr>
          <a:xfrm>
            <a:off x="971600" y="4077072"/>
            <a:ext cx="107433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right(90)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58" name="Google Shape;958;p96"/>
          <p:cNvSpPr/>
          <p:nvPr/>
        </p:nvSpPr>
        <p:spPr>
          <a:xfrm>
            <a:off x="981677" y="4437112"/>
            <a:ext cx="150073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forward(100)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59" name="Google Shape;959;p96"/>
          <p:cNvSpPr/>
          <p:nvPr/>
        </p:nvSpPr>
        <p:spPr>
          <a:xfrm>
            <a:off x="991765" y="4849996"/>
            <a:ext cx="107433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right(90)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60" name="Google Shape;960;p96"/>
          <p:cNvSpPr/>
          <p:nvPr/>
        </p:nvSpPr>
        <p:spPr>
          <a:xfrm>
            <a:off x="971219" y="5229200"/>
            <a:ext cx="94609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wheel()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61" name="Google Shape;961;p96"/>
          <p:cNvSpPr/>
          <p:nvPr/>
        </p:nvSpPr>
        <p:spPr>
          <a:xfrm>
            <a:off x="971219" y="5589240"/>
            <a:ext cx="117692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right(180)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62" name="Google Shape;962;p96"/>
          <p:cNvSpPr/>
          <p:nvPr/>
        </p:nvSpPr>
        <p:spPr>
          <a:xfrm>
            <a:off x="991765" y="6002124"/>
            <a:ext cx="139333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forward(20)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p97"/>
          <p:cNvSpPr/>
          <p:nvPr/>
        </p:nvSpPr>
        <p:spPr>
          <a:xfrm>
            <a:off x="323528" y="764704"/>
            <a:ext cx="367240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4.2 โปรแกรม ดังนี้ (ต่อ)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968" name="Google Shape;968;p97"/>
          <p:cNvSpPr/>
          <p:nvPr/>
        </p:nvSpPr>
        <p:spPr>
          <a:xfrm>
            <a:off x="467544" y="1472590"/>
            <a:ext cx="8352928" cy="5052754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969" name="Google Shape;969;p97"/>
          <p:cNvSpPr/>
          <p:nvPr/>
        </p:nvSpPr>
        <p:spPr>
          <a:xfrm>
            <a:off x="934697" y="1700808"/>
            <a:ext cx="116089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window()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70" name="Google Shape;970;p97"/>
          <p:cNvSpPr/>
          <p:nvPr/>
        </p:nvSpPr>
        <p:spPr>
          <a:xfrm>
            <a:off x="934438" y="2060848"/>
            <a:ext cx="107433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right(90)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71" name="Google Shape;971;p97"/>
          <p:cNvSpPr/>
          <p:nvPr/>
        </p:nvSpPr>
        <p:spPr>
          <a:xfrm>
            <a:off x="934438" y="2473732"/>
            <a:ext cx="160332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backward(60)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72" name="Google Shape;972;p97"/>
          <p:cNvSpPr/>
          <p:nvPr/>
        </p:nvSpPr>
        <p:spPr>
          <a:xfrm>
            <a:off x="946422" y="2852936"/>
            <a:ext cx="111921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window()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73" name="Google Shape;973;p97"/>
          <p:cNvSpPr/>
          <p:nvPr/>
        </p:nvSpPr>
        <p:spPr>
          <a:xfrm>
            <a:off x="946422" y="3212976"/>
            <a:ext cx="158729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backward(40)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74" name="Google Shape;974;p97"/>
          <p:cNvSpPr/>
          <p:nvPr/>
        </p:nvSpPr>
        <p:spPr>
          <a:xfrm>
            <a:off x="945581" y="3625860"/>
            <a:ext cx="111921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window()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75" name="Google Shape;975;p97"/>
          <p:cNvSpPr/>
          <p:nvPr/>
        </p:nvSpPr>
        <p:spPr>
          <a:xfrm>
            <a:off x="563657" y="6002124"/>
            <a:ext cx="135806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exitonclick()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76" name="Google Shape;976;p97"/>
          <p:cNvSpPr/>
          <p:nvPr/>
        </p:nvSpPr>
        <p:spPr>
          <a:xfrm>
            <a:off x="550988" y="4005064"/>
            <a:ext cx="16129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shape("turtle")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77" name="Google Shape;977;p97"/>
          <p:cNvSpPr/>
          <p:nvPr/>
        </p:nvSpPr>
        <p:spPr>
          <a:xfrm>
            <a:off x="561076" y="4417948"/>
            <a:ext cx="123944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pensize(5)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78" name="Google Shape;978;p97"/>
          <p:cNvSpPr/>
          <p:nvPr/>
        </p:nvSpPr>
        <p:spPr>
          <a:xfrm>
            <a:off x="540530" y="4797152"/>
            <a:ext cx="136608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speed(500)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79" name="Google Shape;979;p97"/>
          <p:cNvSpPr/>
          <p:nvPr/>
        </p:nvSpPr>
        <p:spPr>
          <a:xfrm>
            <a:off x="540530" y="5157192"/>
            <a:ext cx="68640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bus()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80" name="Google Shape;980;p97"/>
          <p:cNvSpPr/>
          <p:nvPr/>
        </p:nvSpPr>
        <p:spPr>
          <a:xfrm>
            <a:off x="561076" y="5545368"/>
            <a:ext cx="129073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hideturtle()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007" y="1096019"/>
            <a:ext cx="7772400" cy="1362456"/>
          </a:xfrm>
        </p:spPr>
        <p:txBody>
          <a:bodyPr/>
          <a:lstStyle/>
          <a:p>
            <a:pPr algn="ctr"/>
            <a:r>
              <a:rPr lang="th-TH" dirty="0" smtClean="0"/>
              <a:t>อภิปรายสรุปการใช้งานฟังก์ชัน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491184"/>
          </a:xfrm>
        </p:spPr>
        <p:txBody>
          <a:bodyPr/>
          <a:lstStyle/>
          <a:p>
            <a:r>
              <a:rPr lang="en-US" sz="4000" b="1" dirty="0" smtClean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         </a:t>
            </a:r>
            <a:r>
              <a:rPr lang="th-TH" sz="4000" b="1" dirty="0" smtClean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ฟังก์ชัน</a:t>
            </a:r>
            <a:r>
              <a:rPr lang="th-TH" sz="4000" b="1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เป็นโปรแกรมย่อยที่ทำงานเฉพาะตามที่กำหนด เพื่อให้สามารถเรียกใช้งานได้โดยไม่ต้องเขียนชุดคำสั่งดิมซ้ำอีก ทำให้สร้างโปรแกรมขนาดใหญ่ได้รวดเร็วและตรวจสอบความถูกต้องของโปรแกรมได้ง่ายขึ้น</a:t>
            </a:r>
          </a:p>
        </p:txBody>
      </p:sp>
    </p:spTree>
    <p:extLst>
      <p:ext uri="{BB962C8B-B14F-4D97-AF65-F5344CB8AC3E}">
        <p14:creationId xmlns:p14="http://schemas.microsoft.com/office/powerpoint/2010/main" val="118131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3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ให้ผู้เรียนศึกษาหัวข้อ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2.5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ฟังก์ชัน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จากหนังสือเรียน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แล้วแบ่งกลุ่มกลุ่มละ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2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คน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เพื่อทำใบกิจกรรมที่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7.1 </a:t>
            </a:r>
            <a:r>
              <a:rPr lang="en-US" sz="4000" b="0" i="0" u="none" strike="noStrike" cap="none" dirty="0" err="1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เรื่องฟังก์ชัน</a:t>
            </a:r>
            <a:endParaRPr sz="4000" b="0" i="0" u="none" strike="noStrike" cap="none" dirty="0">
              <a:solidFill>
                <a:schemeClr val="dk1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w">
  <a:themeElements>
    <a:clrScheme name="Waveform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Waveform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2202</Words>
  <Application>Microsoft Office PowerPoint</Application>
  <PresentationFormat>On-screen Show (4:3)</PresentationFormat>
  <Paragraphs>648</Paragraphs>
  <Slides>88</Slides>
  <Notes>86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88</vt:i4>
      </vt:variant>
    </vt:vector>
  </HeadingPairs>
  <TitlesOfParts>
    <vt:vector size="99" baseType="lpstr">
      <vt:lpstr>Arial</vt:lpstr>
      <vt:lpstr>Angsana New</vt:lpstr>
      <vt:lpstr>TH Baijam</vt:lpstr>
      <vt:lpstr>Constantia</vt:lpstr>
      <vt:lpstr>TH Niramit AS</vt:lpstr>
      <vt:lpstr>Calibri</vt:lpstr>
      <vt:lpstr>Cordia New</vt:lpstr>
      <vt:lpstr>Noto Sans Symbols</vt:lpstr>
      <vt:lpstr>Courier New</vt:lpstr>
      <vt:lpstr>Flow</vt:lpstr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Winner…</vt:lpstr>
      <vt:lpstr>PowerPoint Presentation</vt:lpstr>
      <vt:lpstr>PowerPoint Presentation</vt:lpstr>
      <vt:lpstr>PowerPoint Presentation</vt:lpstr>
      <vt:lpstr>ใบกิจกรรมที่ 7.1 ฟังก์ชัน</vt:lpstr>
      <vt:lpstr>1. จากโปรแกรมให้ระบุว่าชื่อฟังก์ชันมาตรฐานและฟังก์ชัน    ที่สร้างเอง พร้อมระบุว่าเป็นประเภทใด</vt:lpstr>
      <vt:lpstr>PowerPoint Presentation</vt:lpstr>
      <vt:lpstr>2. ให้นักเรียนออกแบบและเขียนโปรแกรมต่อไปนี้                ตามขั้นตอนการแก้ปัญหา</vt:lpstr>
      <vt:lpstr>PowerPoint Presentation</vt:lpstr>
      <vt:lpstr>PowerPoint Presentation</vt:lpstr>
      <vt:lpstr>รหัสลำลองหรือผังงานมีดังนี้</vt:lpstr>
      <vt:lpstr>2.1.3) ให้นักเรียนเขียนโปรแกรมตามที่ออกแบบไว้                และตรวจสอบและประเมินผล</vt:lpstr>
      <vt:lpstr>2.2 เขียนโปรแกรมเพื่อแปลงหน่วยนับจาก เซนติเมตร          ไปเป็น นิ้ว เมตร และวา</vt:lpstr>
      <vt:lpstr>PowerPoint Presentation</vt:lpstr>
      <vt:lpstr>PowerPoint Presentation</vt:lpstr>
      <vt:lpstr>รหัสลำลองหรือผังงานมีดังนี้</vt:lpstr>
      <vt:lpstr>2.2.3) ให้นักเรียนเขียนโปรแกรมตามที่ออกแบบไว้                และตรวจสอบและประเมินผล</vt:lpstr>
      <vt:lpstr>2.3 เขียนฟังก์ชันคำนวณอายุ  และแปลงปีเกิด      จาก พ.ศ. เป็น ค.ศ โดยรับค่าปีเกิด จากผู้ใช้</vt:lpstr>
      <vt:lpstr>PowerPoint Presentation</vt:lpstr>
      <vt:lpstr>PowerPoint Presentation</vt:lpstr>
      <vt:lpstr>รหัสลำลองหรือผังงานมีดังนี้</vt:lpstr>
      <vt:lpstr>PowerPoint Presentation</vt:lpstr>
      <vt:lpstr>ใบกิจกรรมที่ 7.1 ฟังก์ชัน</vt:lpstr>
      <vt:lpstr>1. จากโปรแกรมให้ระบุว่าชื่อฟังก์ชันมาตรฐานและฟังก์ชัน    ที่สร้างเอง พร้อมระบุว่าเป็นประเภทใด</vt:lpstr>
      <vt:lpstr>PowerPoint Presentation</vt:lpstr>
      <vt:lpstr>2. ให้นักเรียนออกแบบและเขียนโปรแกรมต่อไปนี้                ตามขั้นตอนการแก้ปัญหา</vt:lpstr>
      <vt:lpstr>PowerPoint Presentation</vt:lpstr>
      <vt:lpstr>PowerPoint Presentation</vt:lpstr>
      <vt:lpstr>รหัสลำลองหรือผังงานมีดังนี้</vt:lpstr>
      <vt:lpstr>2.1.3) ให้นักเรียนเขียนโปรแกรมตามที่ออกแบบไว้                และตรวจสอบและประเมินผล</vt:lpstr>
      <vt:lpstr>2.2 เขียนโปรแกรมเพื่อแปลงหน่วยนับจาก เซนติเมตร          ไปเป็น นิ้ว เมตร และวา</vt:lpstr>
      <vt:lpstr>PowerPoint Presentation</vt:lpstr>
      <vt:lpstr>PowerPoint Presentation</vt:lpstr>
      <vt:lpstr>รหัสลำลองหรือผังงานมีดังนี้</vt:lpstr>
      <vt:lpstr>2.2.3) ให้นักเรียนเขียนโปรแกรมตามที่ออกแบบไว้                และตรวจสอบและประเมินผล</vt:lpstr>
      <vt:lpstr>2.3 เขียนฟังก์ชันคำนวณอายุ  และแปลงปีเกิด      จาก พ.ศ. เป็น ค.ศ โดยรับค่าปีเกิด จากผู้ใช้</vt:lpstr>
      <vt:lpstr>PowerPoint Presentation</vt:lpstr>
      <vt:lpstr>PowerPoint Presentation</vt:lpstr>
      <vt:lpstr>รหัสลำลองหรือผังงานมีดังนี้</vt:lpstr>
      <vt:lpstr>PowerPoint Presentation</vt:lpstr>
      <vt:lpstr>แบบที่ 1 ประกาศตัวแปรเพื่อรับค่า พ.ศ. ปัจจุบันเพิ่มเติม</vt:lpstr>
      <vt:lpstr>แบบที่ 2 ใช้ฟังก์ชัน datetime เพื่อดึง พ.ศ. ปัจจุบัน             จากเครื่องคอมพิวเตอร์</vt:lpstr>
      <vt:lpstr>PowerPoint Presentation</vt:lpstr>
      <vt:lpstr>PowerPoint Presentation</vt:lpstr>
      <vt:lpstr>PowerPoint Presentation</vt:lpstr>
      <vt:lpstr>ฟังก์ชัน (ครั้งที่ 2 )</vt:lpstr>
      <vt:lpstr>PowerPoint Presentation</vt:lpstr>
      <vt:lpstr>PowerPoint Presentation</vt:lpstr>
      <vt:lpstr>ใบกิจกรรมที่ 7.2 ต.เต่าก้าวเดิน</vt:lpstr>
      <vt:lpstr>1. ใช้เต่าในการเขียนโปรแกรมที่มีการสร้าง    ฟังก์ชันเพื่อให้ได้รูปดังต่อไปนี้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ใบกิจกรรมที่ 7.2 ต.เต่าก้าวเดิน</vt:lpstr>
      <vt:lpstr>1. ใช้เต่าในการเขียนโปรแกรมที่มีการสร้าง    ฟังก์ชันเพื่อให้ได้รูปดังต่อไปนี้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อภิปรายสรุปการใช้งานฟังก์ชัน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Tassanee Krongtong</cp:lastModifiedBy>
  <cp:revision>13</cp:revision>
  <dcterms:modified xsi:type="dcterms:W3CDTF">2019-02-25T09:41:45Z</dcterms:modified>
</cp:coreProperties>
</file>